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1" r:id="rId5"/>
  </p:sldMasterIdLst>
  <p:notesMasterIdLst>
    <p:notesMasterId r:id="rId18"/>
  </p:notesMasterIdLst>
  <p:handoutMasterIdLst>
    <p:handoutMasterId r:id="rId19"/>
  </p:handoutMasterIdLst>
  <p:sldIdLst>
    <p:sldId id="256" r:id="rId6"/>
    <p:sldId id="290" r:id="rId7"/>
    <p:sldId id="314" r:id="rId8"/>
    <p:sldId id="301" r:id="rId9"/>
    <p:sldId id="299" r:id="rId10"/>
    <p:sldId id="302" r:id="rId11"/>
    <p:sldId id="307" r:id="rId12"/>
    <p:sldId id="306" r:id="rId13"/>
    <p:sldId id="311" r:id="rId14"/>
    <p:sldId id="316" r:id="rId15"/>
    <p:sldId id="315" r:id="rId16"/>
    <p:sldId id="29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B53D"/>
    <a:srgbClr val="3CB043"/>
    <a:srgbClr val="E2EFDA"/>
    <a:srgbClr val="8AD08E"/>
    <a:srgbClr val="0C2619"/>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17" autoAdjust="0"/>
    <p:restoredTop sz="94607" autoAdjust="0"/>
  </p:normalViewPr>
  <p:slideViewPr>
    <p:cSldViewPr snapToGrid="0">
      <p:cViewPr varScale="1">
        <p:scale>
          <a:sx n="89" d="100"/>
          <a:sy n="89" d="100"/>
        </p:scale>
        <p:origin x="582" y="90"/>
      </p:cViewPr>
      <p:guideLst/>
    </p:cSldViewPr>
  </p:slideViewPr>
  <p:outlineViewPr>
    <p:cViewPr>
      <p:scale>
        <a:sx n="33" d="100"/>
        <a:sy n="33" d="100"/>
      </p:scale>
      <p:origin x="0" y="-17394"/>
    </p:cViewPr>
  </p:outlineViewPr>
  <p:notesTextViewPr>
    <p:cViewPr>
      <p:scale>
        <a:sx n="3" d="2"/>
        <a:sy n="3" d="2"/>
      </p:scale>
      <p:origin x="0" y="0"/>
    </p:cViewPr>
  </p:notesTextViewPr>
  <p:sorterViewPr>
    <p:cViewPr>
      <p:scale>
        <a:sx n="100" d="100"/>
        <a:sy n="100" d="100"/>
      </p:scale>
      <p:origin x="0" y="-3341"/>
    </p:cViewPr>
  </p:sorterViewPr>
  <p:notesViewPr>
    <p:cSldViewPr snapToGrid="0">
      <p:cViewPr>
        <p:scale>
          <a:sx n="50" d="100"/>
          <a:sy n="50" d="100"/>
        </p:scale>
        <p:origin x="2640" y="3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9/23/2025</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F815A-5A10-42A8-9FEC-3938D2D9BA48}" type="datetimeFigureOut">
              <a:rPr lang="en-US" noProof="0" smtClean="0"/>
              <a:t>9/23/2025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49DAF-093F-4482-AA38-346E9A2DEE94}" type="slidenum">
              <a:rPr lang="en-US" noProof="0" smtClean="0"/>
              <a:t>‹#›</a:t>
            </a:fld>
            <a:endParaRPr lang="en-US" noProof="0" dirty="0"/>
          </a:p>
        </p:txBody>
      </p:sp>
    </p:spTree>
    <p:extLst>
      <p:ext uri="{BB962C8B-B14F-4D97-AF65-F5344CB8AC3E}">
        <p14:creationId xmlns:p14="http://schemas.microsoft.com/office/powerpoint/2010/main" val="3356813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649DAF-093F-4482-AA38-346E9A2DEE94}" type="slidenum">
              <a:rPr lang="en-US" noProof="0" smtClean="0"/>
              <a:t>1</a:t>
            </a:fld>
            <a:endParaRPr lang="en-US" noProof="0" dirty="0"/>
          </a:p>
        </p:txBody>
      </p:sp>
    </p:spTree>
    <p:extLst>
      <p:ext uri="{BB962C8B-B14F-4D97-AF65-F5344CB8AC3E}">
        <p14:creationId xmlns:p14="http://schemas.microsoft.com/office/powerpoint/2010/main" val="4121393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649DAF-093F-4482-AA38-346E9A2DEE94}" type="slidenum">
              <a:rPr lang="en-US" noProof="0" smtClean="0"/>
              <a:t>12</a:t>
            </a:fld>
            <a:endParaRPr lang="en-US" noProof="0" dirty="0"/>
          </a:p>
        </p:txBody>
      </p:sp>
    </p:spTree>
    <p:extLst>
      <p:ext uri="{BB962C8B-B14F-4D97-AF65-F5344CB8AC3E}">
        <p14:creationId xmlns:p14="http://schemas.microsoft.com/office/powerpoint/2010/main" val="3528450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10335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730F7266-25A0-4B3A-A8CE-F083ECC9D4C6}"/>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userDrawn="1">
            <p:ph sz="half" idx="1"/>
          </p:nvPr>
        </p:nvSpPr>
        <p:spPr>
          <a:xfrm>
            <a:off x="906843" y="3429050"/>
            <a:ext cx="4522314" cy="27629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userDrawn="1">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6" name="Text Placeholder 5">
            <a:extLst>
              <a:ext uri="{FF2B5EF4-FFF2-40B4-BE49-F238E27FC236}">
                <a16:creationId xmlns:a16="http://schemas.microsoft.com/office/drawing/2014/main" id="{7867C73D-EE16-41D1-B7CE-A35C765E3B8D}"/>
              </a:ext>
            </a:extLst>
          </p:cNvPr>
          <p:cNvSpPr>
            <a:spLocks noGrp="1"/>
          </p:cNvSpPr>
          <p:nvPr userDrawn="1">
            <p:ph type="body" sz="quarter" idx="12"/>
          </p:nvPr>
        </p:nvSpPr>
        <p:spPr>
          <a:xfrm>
            <a:off x="6774740" y="3429000"/>
            <a:ext cx="4522407" cy="2762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8">
            <a:extLst>
              <a:ext uri="{FF2B5EF4-FFF2-40B4-BE49-F238E27FC236}">
                <a16:creationId xmlns:a16="http://schemas.microsoft.com/office/drawing/2014/main" id="{FEF984BB-176D-4924-ADAD-52FBC95B07B2}"/>
              </a:ext>
            </a:extLst>
          </p:cNvPr>
          <p:cNvSpPr>
            <a:spLocks noGrp="1"/>
          </p:cNvSpPr>
          <p:nvPr>
            <p:ph type="body" sz="quarter" idx="13" hasCustomPrompt="1"/>
          </p:nvPr>
        </p:nvSpPr>
        <p:spPr>
          <a:xfrm>
            <a:off x="906463" y="2278063"/>
            <a:ext cx="4522787" cy="885825"/>
          </a:xfrm>
        </p:spPr>
        <p:txBody>
          <a:bodyPr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noProof="0"/>
              <a:t>1</a:t>
            </a:r>
          </a:p>
        </p:txBody>
      </p:sp>
      <p:sp>
        <p:nvSpPr>
          <p:cNvPr id="21" name="Text Placeholder 20">
            <a:extLst>
              <a:ext uri="{FF2B5EF4-FFF2-40B4-BE49-F238E27FC236}">
                <a16:creationId xmlns:a16="http://schemas.microsoft.com/office/drawing/2014/main" id="{C59BE1D7-885A-4749-99BA-6909D64AFA4A}"/>
              </a:ext>
            </a:extLst>
          </p:cNvPr>
          <p:cNvSpPr>
            <a:spLocks noGrp="1"/>
          </p:cNvSpPr>
          <p:nvPr>
            <p:ph type="body" sz="quarter" idx="14" hasCustomPrompt="1"/>
          </p:nvPr>
        </p:nvSpPr>
        <p:spPr>
          <a:xfrm>
            <a:off x="6762750" y="2278063"/>
            <a:ext cx="4522787" cy="885825"/>
          </a:xfrm>
        </p:spPr>
        <p:txBody>
          <a:bodyPr anchor="ctr"/>
          <a:lstStyle>
            <a:lvl1pPr marL="0" indent="0">
              <a:buNone/>
              <a:defRPr sz="8000" b="1" i="0">
                <a:latin typeface="+mj-lt"/>
              </a:defRPr>
            </a:lvl1pPr>
          </a:lstStyle>
          <a:p>
            <a:pPr lvl="0"/>
            <a:r>
              <a:rPr lang="en-US" noProof="0"/>
              <a:t>2</a:t>
            </a:r>
          </a:p>
        </p:txBody>
      </p:sp>
      <p:cxnSp>
        <p:nvCxnSpPr>
          <p:cNvPr id="10" name="Straight Connector 9" descr="Middle divider line">
            <a:extLst>
              <a:ext uri="{FF2B5EF4-FFF2-40B4-BE49-F238E27FC236}">
                <a16:creationId xmlns:a16="http://schemas.microsoft.com/office/drawing/2014/main" id="{2B940646-DE40-4E0F-AE42-6530784C9A7D}"/>
              </a:ext>
              <a:ext uri="{C183D7F6-B498-43B3-948B-1728B52AA6E4}">
                <adec:decorative xmlns:adec="http://schemas.microsoft.com/office/drawing/2017/decorative" val="1"/>
              </a:ext>
            </a:extLst>
          </p:cNvPr>
          <p:cNvCxnSpPr>
            <a:cxnSpLocks/>
          </p:cNvCxnSpPr>
          <p:nvPr userDrawn="1"/>
        </p:nvCxnSpPr>
        <p:spPr>
          <a:xfrm>
            <a:off x="6096000" y="1391763"/>
            <a:ext cx="0" cy="458812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449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AAF5B5B-E896-400A-9E43-EAF605A0AC8B}"/>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BA2F5A3D-36C4-4B97-A62C-2AEA3B6FC1CF}"/>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BB474E17-6556-4551-AD1B-351EE2DA98E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F860E6D1-2C9F-477C-AE22-BFF5ADE85C60}"/>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65EC6C60-C605-4022-9718-ED56F34D6448}"/>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9F47BB28-400F-4C54-ADDA-0055CEB6593B}"/>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7386F148-99E1-4ED6-B4DA-151A6DB27D67}"/>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1A0565DA-6430-4984-ACB6-E7FACACC71AF}"/>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DDE18DFF-F9E6-4839-817B-4DD871CEAE6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0038A3A-7324-4606-9C92-00C9AB1759F4}"/>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5C0291BA-50C5-406F-B24E-14C9CAF652D7}"/>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152EBA81-38BC-4DF6-93C3-4A1A02FD2789}"/>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9AF80622-5597-45AD-92C3-2C4C3797720A}"/>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6833793E-EB91-43B4-8444-36ADD2A48E55}"/>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11" name="Slide Number Placeholder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6" name="Content Placeholder 5">
            <a:extLst>
              <a:ext uri="{FF2B5EF4-FFF2-40B4-BE49-F238E27FC236}">
                <a16:creationId xmlns:a16="http://schemas.microsoft.com/office/drawing/2014/main" id="{EA7B8348-A00A-4AAE-B1F6-924515577B23}"/>
              </a:ext>
            </a:extLst>
          </p:cNvPr>
          <p:cNvSpPr>
            <a:spLocks noGrp="1"/>
          </p:cNvSpPr>
          <p:nvPr>
            <p:ph sz="quarter" idx="4"/>
          </p:nvPr>
        </p:nvSpPr>
        <p:spPr>
          <a:xfrm>
            <a:off x="6300000" y="1581663"/>
            <a:ext cx="5472000" cy="460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4">
            <a:extLst>
              <a:ext uri="{FF2B5EF4-FFF2-40B4-BE49-F238E27FC236}">
                <a16:creationId xmlns:a16="http://schemas.microsoft.com/office/drawing/2014/main" id="{4521CFCD-C079-4019-942D-035558CAFCAC}"/>
              </a:ext>
            </a:extLst>
          </p:cNvPr>
          <p:cNvSpPr>
            <a:spLocks noGrp="1"/>
          </p:cNvSpPr>
          <p:nvPr>
            <p:ph type="body" sz="quarter" idx="3"/>
          </p:nvPr>
        </p:nvSpPr>
        <p:spPr>
          <a:xfrm>
            <a:off x="6288002" y="1151785"/>
            <a:ext cx="5483998" cy="354868"/>
          </a:xfrm>
        </p:spPr>
        <p:txBody>
          <a:bodyPr vert="horz" lIns="0" tIns="0" rIns="0" bIns="0" rtlCol="0" anchor="t">
            <a:noAutofit/>
          </a:bodyPr>
          <a:lstStyle>
            <a:lvl1pPr marL="0" indent="0">
              <a:buNone/>
              <a:defRPr lang="en-US" sz="2400" b="1"/>
            </a:lvl1pPr>
          </a:lstStyle>
          <a:p>
            <a:pPr marL="266700" lvl="0" indent="-266700"/>
            <a:r>
              <a:rPr lang="en-US" noProof="0"/>
              <a:t>Edit Master text styles</a:t>
            </a:r>
          </a:p>
        </p:txBody>
      </p:sp>
      <p:cxnSp>
        <p:nvCxnSpPr>
          <p:cNvPr id="28" name="Straight Connector 27" descr="Center divider line">
            <a:extLst>
              <a:ext uri="{FF2B5EF4-FFF2-40B4-BE49-F238E27FC236}">
                <a16:creationId xmlns:a16="http://schemas.microsoft.com/office/drawing/2014/main" id="{AEACA101-2521-41AA-8F51-FF0BF783E493}"/>
              </a:ext>
              <a:ext uri="{C183D7F6-B498-43B3-948B-1728B52AA6E4}">
                <adec:decorative xmlns:adec="http://schemas.microsoft.com/office/drawing/2017/decorative" val="1"/>
              </a:ext>
            </a:extLst>
          </p:cNvPr>
          <p:cNvCxnSpPr>
            <a:cxnSpLocks/>
          </p:cNvCxnSpPr>
          <p:nvPr userDrawn="1"/>
        </p:nvCxnSpPr>
        <p:spPr>
          <a:xfrm>
            <a:off x="6096000" y="2438720"/>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98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6" name="Text Placehold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Section 1 Title</a:t>
            </a:r>
          </a:p>
        </p:txBody>
      </p:sp>
      <p:sp>
        <p:nvSpPr>
          <p:cNvPr id="12" name="Text Placehold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3755733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cxnSp>
        <p:nvCxnSpPr>
          <p:cNvPr id="15" name="Straight Arrow Connector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anchor="t"/>
          <a:lstStyle>
            <a:lvl1pPr marL="0" indent="0" algn="ctr">
              <a:buNone/>
              <a:defRPr sz="16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90670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103945" y="3995705"/>
            <a:ext cx="1964171" cy="216000"/>
          </a:xfrm>
        </p:spPr>
        <p:txBody>
          <a:bodyPr/>
          <a:lstStyle>
            <a:lvl1pPr marL="0" indent="0" algn="l">
              <a:buNone/>
              <a:defRPr sz="16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955887" y="3995705"/>
            <a:ext cx="1964171" cy="216000"/>
          </a:xfrm>
        </p:spPr>
        <p:txBody>
          <a:bodyPr/>
          <a:lstStyle>
            <a:lvl1pPr marL="0" indent="0" algn="l">
              <a:buNone/>
              <a:defRPr sz="16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807829" y="3991240"/>
            <a:ext cx="1964171" cy="216000"/>
          </a:xfrm>
        </p:spPr>
        <p:txBody>
          <a:bodyPr/>
          <a:lstStyle>
            <a:lvl1pPr marL="0" indent="0" algn="l">
              <a:buNone/>
              <a:defRPr sz="1600"/>
            </a:lvl1pPr>
          </a:lstStyle>
          <a:p>
            <a:pPr lvl="0"/>
            <a:r>
              <a:rPr lang="en-US" noProof="0"/>
              <a:t>Title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103945" y="3424428"/>
            <a:ext cx="1964170" cy="504000"/>
          </a:xfr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955887" y="3424428"/>
            <a:ext cx="1964171" cy="504000"/>
          </a:xfr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9807830" y="3424428"/>
            <a:ext cx="1964170" cy="504000"/>
          </a:xfr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dirty="0"/>
              <a:t>Click icon to add picture</a:t>
            </a:r>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dirty="0"/>
              <a:t>Click icon to add picture</a:t>
            </a:r>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dirty="0"/>
              <a:t>Click icon to add picture</a:t>
            </a:r>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4" name="Text Placeholder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2103945" y="4311393"/>
            <a:ext cx="1964172" cy="1130300"/>
          </a:xfrm>
        </p:spPr>
        <p:txBody>
          <a:bodyPr/>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Short Bio</a:t>
            </a:r>
          </a:p>
        </p:txBody>
      </p:sp>
      <p:sp>
        <p:nvSpPr>
          <p:cNvPr id="11" name="Text Placeholder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5955887" y="4311393"/>
            <a:ext cx="1963737" cy="1130300"/>
          </a:xfrm>
        </p:spPr>
        <p:txBody>
          <a:bodyPr/>
          <a:lstStyle>
            <a:lvl1pPr marL="0" indent="0">
              <a:buNone/>
              <a:defRPr/>
            </a:lvl1pPr>
          </a:lstStyle>
          <a:p>
            <a:pPr lvl="0"/>
            <a:r>
              <a:rPr lang="en-US" noProof="0"/>
              <a:t>Short Bio</a:t>
            </a:r>
          </a:p>
        </p:txBody>
      </p:sp>
      <p:sp>
        <p:nvSpPr>
          <p:cNvPr id="17" name="Text Placeholder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9807829" y="4311393"/>
            <a:ext cx="1981200" cy="1138238"/>
          </a:xfr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3624119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a:lstStyle>
            <a:lvl1pPr marL="0" indent="0" algn="ctr">
              <a:buNone/>
              <a:defRPr sz="16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a:lstStyle>
            <a:lvl1pPr marL="0" indent="0" algn="ctr">
              <a:buNone/>
              <a:defRPr sz="16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a:lstStyle>
            <a:lvl1pPr marL="0" indent="0" algn="ctr">
              <a:buNone/>
              <a:defRPr sz="1600"/>
            </a:lvl1pPr>
          </a:lstStyle>
          <a:p>
            <a:pPr lvl="0"/>
            <a:r>
              <a:rPr lang="en-US" noProof="0"/>
              <a:t>Title</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a:lstStyle>
            <a:lvl1pPr marL="0" indent="0" algn="ctr">
              <a:buNone/>
              <a:defRPr sz="1600"/>
            </a:lvl1pPr>
          </a:lstStyle>
          <a:p>
            <a:pPr lvl="0"/>
            <a:r>
              <a:rPr lang="en-US" noProof="0"/>
              <a:t>Title</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a:lstStyle>
            <a:lvl1pPr marL="0" indent="0" algn="ctr">
              <a:buNone/>
              <a:defRPr sz="1600"/>
            </a:lvl1pPr>
          </a:lstStyle>
          <a:p>
            <a:pPr lvl="0"/>
            <a:r>
              <a:rPr lang="en-US" noProof="0"/>
              <a:t>Title</a:t>
            </a:r>
          </a:p>
        </p:txBody>
      </p:sp>
      <p:sp>
        <p:nvSpPr>
          <p:cNvPr id="23" name="Picture Placeholder 22">
            <a:extLst>
              <a:ext uri="{FF2B5EF4-FFF2-40B4-BE49-F238E27FC236}">
                <a16:creationId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dirty="0"/>
              <a:t>Click icon to add picture</a:t>
            </a:r>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dirty="0"/>
              <a:t>Click icon to add picture</a:t>
            </a:r>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dirty="0"/>
              <a:t>Click icon to add picture</a:t>
            </a:r>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dirty="0"/>
              <a:t>Click icon to add picture</a:t>
            </a:r>
          </a:p>
        </p:txBody>
      </p:sp>
      <p:sp>
        <p:nvSpPr>
          <p:cNvPr id="27" name="Picture Placeholder 22">
            <a:extLst>
              <a:ext uri="{FF2B5EF4-FFF2-40B4-BE49-F238E27FC236}">
                <a16:creationId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dirty="0"/>
              <a:t>Click icon to add picture</a:t>
            </a:r>
          </a:p>
        </p:txBody>
      </p:sp>
      <p:sp>
        <p:nvSpPr>
          <p:cNvPr id="20" name="Picture Placeholder 22">
            <a:extLst>
              <a:ext uri="{FF2B5EF4-FFF2-40B4-BE49-F238E27FC236}">
                <a16:creationId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dirty="0"/>
              <a:t>Click icon to add picture</a:t>
            </a:r>
          </a:p>
        </p:txBody>
      </p:sp>
      <p:sp>
        <p:nvSpPr>
          <p:cNvPr id="4" name="Text Placeholder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Full Name</a:t>
            </a:r>
          </a:p>
        </p:txBody>
      </p:sp>
      <p:sp>
        <p:nvSpPr>
          <p:cNvPr id="11" name="Text Placeholder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1503510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1505855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98965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5" name="Straight Connector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3475950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reeform: Shape 4">
            <a:extLst>
              <a:ext uri="{FF2B5EF4-FFF2-40B4-BE49-F238E27FC236}">
                <a16:creationId xmlns:a16="http://schemas.microsoft.com/office/drawing/2014/main" id="{13A733F0-30A3-4125-9B9B-2A07E1461F1B}"/>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reeform: Shape 5">
            <a:extLst>
              <a:ext uri="{FF2B5EF4-FFF2-40B4-BE49-F238E27FC236}">
                <a16:creationId xmlns:a16="http://schemas.microsoft.com/office/drawing/2014/main" id="{9E236A80-227E-4FE4-AA47-7802636969A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6">
            <a:extLst>
              <a:ext uri="{FF2B5EF4-FFF2-40B4-BE49-F238E27FC236}">
                <a16:creationId xmlns:a16="http://schemas.microsoft.com/office/drawing/2014/main" id="{AAF58058-47D7-451D-B2D5-713873CFA06B}"/>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E6D9AC51-13A8-43F2-B0AE-A475CD84575E}"/>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CBA8CC4C-FA3C-45FB-A5CE-C0F41063A4AA}"/>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320D0EA4-6C0E-4F3B-B209-84132CF9DCEE}"/>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B2637900-ABE5-44BB-8955-B59B20FACF68}"/>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878CEF9-0D4E-43CF-A1AC-B8A752A7EDD3}"/>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15716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334038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13" name="Freeform: Shape 12">
            <a:extLst>
              <a:ext uri="{FF2B5EF4-FFF2-40B4-BE49-F238E27FC236}">
                <a16:creationId xmlns:a16="http://schemas.microsoft.com/office/drawing/2014/main" id="{20052C3A-3942-4B16-A466-441F8E3C2260}"/>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0025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Title 1">
            <a:extLst>
              <a:ext uri="{FF2B5EF4-FFF2-40B4-BE49-F238E27FC236}">
                <a16:creationId xmlns:a16="http://schemas.microsoft.com/office/drawing/2014/main" id="{E73E47D5-BDE7-46E7-8C4E-6111A41AF8D9}"/>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id="{4D90A547-C01D-42BC-98ED-831FDD76F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7" name="Content Placeholder 2">
            <a:extLst>
              <a:ext uri="{FF2B5EF4-FFF2-40B4-BE49-F238E27FC236}">
                <a16:creationId xmlns:a16="http://schemas.microsoft.com/office/drawing/2014/main" id="{AEBF3BE3-47D8-4511-B598-743DF88DF915}"/>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62331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Title 1">
            <a:extLst>
              <a:ext uri="{FF2B5EF4-FFF2-40B4-BE49-F238E27FC236}">
                <a16:creationId xmlns:a16="http://schemas.microsoft.com/office/drawing/2014/main" id="{91434632-BEE5-428E-872A-794325BA8062}"/>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id="{7CB95FD3-7DAC-4417-8633-7EFA4852E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7" name="Picture Placeholder 2">
            <a:extLst>
              <a:ext uri="{FF2B5EF4-FFF2-40B4-BE49-F238E27FC236}">
                <a16:creationId xmlns:a16="http://schemas.microsoft.com/office/drawing/2014/main" id="{94CDAD6C-9665-443F-B344-147513A6C144}"/>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994763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64878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ADD0D-A849-4470-B9BE-0E02D8E5AD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8A3881-53FA-4C7C-854E-473602EF3E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C07072-FF6B-468E-910B-13568BFE07C5}"/>
              </a:ext>
            </a:extLst>
          </p:cNvPr>
          <p:cNvSpPr>
            <a:spLocks noGrp="1"/>
          </p:cNvSpPr>
          <p:nvPr>
            <p:ph type="dt" sz="half" idx="10"/>
          </p:nvPr>
        </p:nvSpPr>
        <p:spPr/>
        <p:txBody>
          <a:bodyPr/>
          <a:lstStyle/>
          <a:p>
            <a:fld id="{B0FA5BCD-2976-46CF-90F1-6386985033C4}" type="datetimeFigureOut">
              <a:rPr lang="en-US" smtClean="0"/>
              <a:t>9/23/2025</a:t>
            </a:fld>
            <a:endParaRPr lang="en-US" dirty="0"/>
          </a:p>
        </p:txBody>
      </p:sp>
      <p:sp>
        <p:nvSpPr>
          <p:cNvPr id="5" name="Footer Placeholder 4">
            <a:extLst>
              <a:ext uri="{FF2B5EF4-FFF2-40B4-BE49-F238E27FC236}">
                <a16:creationId xmlns:a16="http://schemas.microsoft.com/office/drawing/2014/main" id="{06C89D55-3A07-4DA7-A544-6B9326DDCC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A2CDE6-47C9-42F9-94B6-C0C9096D40BA}"/>
              </a:ext>
            </a:extLst>
          </p:cNvPr>
          <p:cNvSpPr>
            <a:spLocks noGrp="1"/>
          </p:cNvSpPr>
          <p:nvPr>
            <p:ph type="sldNum" sz="quarter" idx="12"/>
          </p:nvPr>
        </p:nvSpPr>
        <p:spPr/>
        <p:txBody>
          <a:bodyPr/>
          <a:lstStyle/>
          <a:p>
            <a:fld id="{3E860FB2-C11D-4168-B38E-E9047E82C08F}" type="slidenum">
              <a:rPr lang="en-US" smtClean="0"/>
              <a:t>‹#›</a:t>
            </a:fld>
            <a:endParaRPr lang="en-US" dirty="0"/>
          </a:p>
        </p:txBody>
      </p:sp>
    </p:spTree>
    <p:extLst>
      <p:ext uri="{BB962C8B-B14F-4D97-AF65-F5344CB8AC3E}">
        <p14:creationId xmlns:p14="http://schemas.microsoft.com/office/powerpoint/2010/main" val="2569317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A7EEE-27F8-4B83-B0FE-9DC5096D7C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0C47D4-E7A7-4BE5-A3FB-8E16D4E4D0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99125-6003-42B7-AD62-17451429ED8C}"/>
              </a:ext>
            </a:extLst>
          </p:cNvPr>
          <p:cNvSpPr>
            <a:spLocks noGrp="1"/>
          </p:cNvSpPr>
          <p:nvPr>
            <p:ph type="dt" sz="half" idx="10"/>
          </p:nvPr>
        </p:nvSpPr>
        <p:spPr/>
        <p:txBody>
          <a:bodyPr/>
          <a:lstStyle/>
          <a:p>
            <a:fld id="{B0FA5BCD-2976-46CF-90F1-6386985033C4}" type="datetimeFigureOut">
              <a:rPr lang="en-US" smtClean="0"/>
              <a:t>9/23/2025</a:t>
            </a:fld>
            <a:endParaRPr lang="en-US" dirty="0"/>
          </a:p>
        </p:txBody>
      </p:sp>
      <p:sp>
        <p:nvSpPr>
          <p:cNvPr id="5" name="Footer Placeholder 4">
            <a:extLst>
              <a:ext uri="{FF2B5EF4-FFF2-40B4-BE49-F238E27FC236}">
                <a16:creationId xmlns:a16="http://schemas.microsoft.com/office/drawing/2014/main" id="{E28245E9-F13B-4E2F-8CA2-8DF2BD5E5B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8465B0-C0BA-45FD-8465-2295BB656C82}"/>
              </a:ext>
            </a:extLst>
          </p:cNvPr>
          <p:cNvSpPr>
            <a:spLocks noGrp="1"/>
          </p:cNvSpPr>
          <p:nvPr>
            <p:ph type="sldNum" sz="quarter" idx="12"/>
          </p:nvPr>
        </p:nvSpPr>
        <p:spPr/>
        <p:txBody>
          <a:bodyPr/>
          <a:lstStyle/>
          <a:p>
            <a:fld id="{3E860FB2-C11D-4168-B38E-E9047E82C08F}" type="slidenum">
              <a:rPr lang="en-US" smtClean="0"/>
              <a:t>‹#›</a:t>
            </a:fld>
            <a:endParaRPr lang="en-US" dirty="0"/>
          </a:p>
        </p:txBody>
      </p:sp>
    </p:spTree>
    <p:extLst>
      <p:ext uri="{BB962C8B-B14F-4D97-AF65-F5344CB8AC3E}">
        <p14:creationId xmlns:p14="http://schemas.microsoft.com/office/powerpoint/2010/main" val="1109711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702A-C434-4E00-9B51-8983129218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975DDF-2807-491D-B3BC-019E70F42E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8FCB4BB-2245-4D68-91B0-118C62060386}"/>
              </a:ext>
            </a:extLst>
          </p:cNvPr>
          <p:cNvSpPr>
            <a:spLocks noGrp="1"/>
          </p:cNvSpPr>
          <p:nvPr>
            <p:ph type="dt" sz="half" idx="10"/>
          </p:nvPr>
        </p:nvSpPr>
        <p:spPr/>
        <p:txBody>
          <a:bodyPr/>
          <a:lstStyle/>
          <a:p>
            <a:fld id="{B0FA5BCD-2976-46CF-90F1-6386985033C4}" type="datetimeFigureOut">
              <a:rPr lang="en-US" smtClean="0"/>
              <a:t>9/23/2025</a:t>
            </a:fld>
            <a:endParaRPr lang="en-US" dirty="0"/>
          </a:p>
        </p:txBody>
      </p:sp>
      <p:sp>
        <p:nvSpPr>
          <p:cNvPr id="5" name="Footer Placeholder 4">
            <a:extLst>
              <a:ext uri="{FF2B5EF4-FFF2-40B4-BE49-F238E27FC236}">
                <a16:creationId xmlns:a16="http://schemas.microsoft.com/office/drawing/2014/main" id="{5587394E-7AED-4F48-A586-FD026BC7C9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E84F0D-24D2-401F-820B-2DB97FAEA935}"/>
              </a:ext>
            </a:extLst>
          </p:cNvPr>
          <p:cNvSpPr>
            <a:spLocks noGrp="1"/>
          </p:cNvSpPr>
          <p:nvPr>
            <p:ph type="sldNum" sz="quarter" idx="12"/>
          </p:nvPr>
        </p:nvSpPr>
        <p:spPr/>
        <p:txBody>
          <a:bodyPr/>
          <a:lstStyle/>
          <a:p>
            <a:fld id="{3E860FB2-C11D-4168-B38E-E9047E82C08F}" type="slidenum">
              <a:rPr lang="en-US" smtClean="0"/>
              <a:t>‹#›</a:t>
            </a:fld>
            <a:endParaRPr lang="en-US" dirty="0"/>
          </a:p>
        </p:txBody>
      </p:sp>
    </p:spTree>
    <p:extLst>
      <p:ext uri="{BB962C8B-B14F-4D97-AF65-F5344CB8AC3E}">
        <p14:creationId xmlns:p14="http://schemas.microsoft.com/office/powerpoint/2010/main" val="1056384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52B66-78D7-4C99-94FC-7167669591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03B39F-1CC9-431A-96B3-01483BED3A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E756E-B4EA-44A5-B1BB-BCEE5A3F08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910EF-1DAE-4BF5-9641-22ED2BB75D4D}"/>
              </a:ext>
            </a:extLst>
          </p:cNvPr>
          <p:cNvSpPr>
            <a:spLocks noGrp="1"/>
          </p:cNvSpPr>
          <p:nvPr>
            <p:ph type="dt" sz="half" idx="10"/>
          </p:nvPr>
        </p:nvSpPr>
        <p:spPr/>
        <p:txBody>
          <a:bodyPr/>
          <a:lstStyle/>
          <a:p>
            <a:fld id="{B0FA5BCD-2976-46CF-90F1-6386985033C4}" type="datetimeFigureOut">
              <a:rPr lang="en-US" smtClean="0"/>
              <a:t>9/23/2025</a:t>
            </a:fld>
            <a:endParaRPr lang="en-US" dirty="0"/>
          </a:p>
        </p:txBody>
      </p:sp>
      <p:sp>
        <p:nvSpPr>
          <p:cNvPr id="6" name="Footer Placeholder 5">
            <a:extLst>
              <a:ext uri="{FF2B5EF4-FFF2-40B4-BE49-F238E27FC236}">
                <a16:creationId xmlns:a16="http://schemas.microsoft.com/office/drawing/2014/main" id="{15892B86-D58B-4B25-AD28-ACBFF9036D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13F5CD-0BEA-4869-8307-8A0ADE125815}"/>
              </a:ext>
            </a:extLst>
          </p:cNvPr>
          <p:cNvSpPr>
            <a:spLocks noGrp="1"/>
          </p:cNvSpPr>
          <p:nvPr>
            <p:ph type="sldNum" sz="quarter" idx="12"/>
          </p:nvPr>
        </p:nvSpPr>
        <p:spPr/>
        <p:txBody>
          <a:bodyPr/>
          <a:lstStyle/>
          <a:p>
            <a:fld id="{3E860FB2-C11D-4168-B38E-E9047E82C08F}" type="slidenum">
              <a:rPr lang="en-US" smtClean="0"/>
              <a:t>‹#›</a:t>
            </a:fld>
            <a:endParaRPr lang="en-US" dirty="0"/>
          </a:p>
        </p:txBody>
      </p:sp>
    </p:spTree>
    <p:extLst>
      <p:ext uri="{BB962C8B-B14F-4D97-AF65-F5344CB8AC3E}">
        <p14:creationId xmlns:p14="http://schemas.microsoft.com/office/powerpoint/2010/main" val="632414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2BFB7-337A-4201-BE95-473EBBAC40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333976-9907-436C-B2E6-33EDA15CAD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F208DAF-4B79-4A36-BEB2-580525CE3E5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3708FC-4D74-452D-8B9A-0BEBD2196E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2904A3-49F7-433E-BB37-5D0071AE7E6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548556-73D0-44C1-BC14-E22DDAFA3491}"/>
              </a:ext>
            </a:extLst>
          </p:cNvPr>
          <p:cNvSpPr>
            <a:spLocks noGrp="1"/>
          </p:cNvSpPr>
          <p:nvPr>
            <p:ph type="dt" sz="half" idx="10"/>
          </p:nvPr>
        </p:nvSpPr>
        <p:spPr/>
        <p:txBody>
          <a:bodyPr/>
          <a:lstStyle/>
          <a:p>
            <a:fld id="{B0FA5BCD-2976-46CF-90F1-6386985033C4}" type="datetimeFigureOut">
              <a:rPr lang="en-US" smtClean="0"/>
              <a:t>9/23/2025</a:t>
            </a:fld>
            <a:endParaRPr lang="en-US" dirty="0"/>
          </a:p>
        </p:txBody>
      </p:sp>
      <p:sp>
        <p:nvSpPr>
          <p:cNvPr id="8" name="Footer Placeholder 7">
            <a:extLst>
              <a:ext uri="{FF2B5EF4-FFF2-40B4-BE49-F238E27FC236}">
                <a16:creationId xmlns:a16="http://schemas.microsoft.com/office/drawing/2014/main" id="{70C9CA8D-791B-41C6-AF37-3097FDCF7E6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4B0CBD8-5023-4C6F-BADA-83F9C5B01BDC}"/>
              </a:ext>
            </a:extLst>
          </p:cNvPr>
          <p:cNvSpPr>
            <a:spLocks noGrp="1"/>
          </p:cNvSpPr>
          <p:nvPr>
            <p:ph type="sldNum" sz="quarter" idx="12"/>
          </p:nvPr>
        </p:nvSpPr>
        <p:spPr/>
        <p:txBody>
          <a:bodyPr/>
          <a:lstStyle/>
          <a:p>
            <a:fld id="{3E860FB2-C11D-4168-B38E-E9047E82C08F}" type="slidenum">
              <a:rPr lang="en-US" smtClean="0"/>
              <a:t>‹#›</a:t>
            </a:fld>
            <a:endParaRPr lang="en-US" dirty="0"/>
          </a:p>
        </p:txBody>
      </p:sp>
    </p:spTree>
    <p:extLst>
      <p:ext uri="{BB962C8B-B14F-4D97-AF65-F5344CB8AC3E}">
        <p14:creationId xmlns:p14="http://schemas.microsoft.com/office/powerpoint/2010/main" val="729502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036B9-AFBA-4AA8-B122-C8941A394D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CFFEC0-D56F-46E5-B30F-B0783D057957}"/>
              </a:ext>
            </a:extLst>
          </p:cNvPr>
          <p:cNvSpPr>
            <a:spLocks noGrp="1"/>
          </p:cNvSpPr>
          <p:nvPr>
            <p:ph type="dt" sz="half" idx="10"/>
          </p:nvPr>
        </p:nvSpPr>
        <p:spPr/>
        <p:txBody>
          <a:bodyPr/>
          <a:lstStyle/>
          <a:p>
            <a:fld id="{B0FA5BCD-2976-46CF-90F1-6386985033C4}" type="datetimeFigureOut">
              <a:rPr lang="en-US" smtClean="0"/>
              <a:t>9/23/2025</a:t>
            </a:fld>
            <a:endParaRPr lang="en-US" dirty="0"/>
          </a:p>
        </p:txBody>
      </p:sp>
      <p:sp>
        <p:nvSpPr>
          <p:cNvPr id="4" name="Footer Placeholder 3">
            <a:extLst>
              <a:ext uri="{FF2B5EF4-FFF2-40B4-BE49-F238E27FC236}">
                <a16:creationId xmlns:a16="http://schemas.microsoft.com/office/drawing/2014/main" id="{1C211B72-2B6B-480D-9FB0-EA040921767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0BD802B-817A-4AFC-BEC1-4A1B7A695954}"/>
              </a:ext>
            </a:extLst>
          </p:cNvPr>
          <p:cNvSpPr>
            <a:spLocks noGrp="1"/>
          </p:cNvSpPr>
          <p:nvPr>
            <p:ph type="sldNum" sz="quarter" idx="12"/>
          </p:nvPr>
        </p:nvSpPr>
        <p:spPr/>
        <p:txBody>
          <a:bodyPr/>
          <a:lstStyle/>
          <a:p>
            <a:fld id="{3E860FB2-C11D-4168-B38E-E9047E82C08F}" type="slidenum">
              <a:rPr lang="en-US" smtClean="0"/>
              <a:t>‹#›</a:t>
            </a:fld>
            <a:endParaRPr lang="en-US" dirty="0"/>
          </a:p>
        </p:txBody>
      </p:sp>
    </p:spTree>
    <p:extLst>
      <p:ext uri="{BB962C8B-B14F-4D97-AF65-F5344CB8AC3E}">
        <p14:creationId xmlns:p14="http://schemas.microsoft.com/office/powerpoint/2010/main" val="2725538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Tree>
    <p:extLst>
      <p:ext uri="{BB962C8B-B14F-4D97-AF65-F5344CB8AC3E}">
        <p14:creationId xmlns:p14="http://schemas.microsoft.com/office/powerpoint/2010/main" val="904743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DD7098-59B8-4E0F-969E-0219BB878985}"/>
              </a:ext>
            </a:extLst>
          </p:cNvPr>
          <p:cNvSpPr>
            <a:spLocks noGrp="1"/>
          </p:cNvSpPr>
          <p:nvPr>
            <p:ph type="dt" sz="half" idx="10"/>
          </p:nvPr>
        </p:nvSpPr>
        <p:spPr/>
        <p:txBody>
          <a:bodyPr/>
          <a:lstStyle/>
          <a:p>
            <a:fld id="{B0FA5BCD-2976-46CF-90F1-6386985033C4}" type="datetimeFigureOut">
              <a:rPr lang="en-US" smtClean="0"/>
              <a:t>9/23/2025</a:t>
            </a:fld>
            <a:endParaRPr lang="en-US" dirty="0"/>
          </a:p>
        </p:txBody>
      </p:sp>
      <p:sp>
        <p:nvSpPr>
          <p:cNvPr id="3" name="Footer Placeholder 2">
            <a:extLst>
              <a:ext uri="{FF2B5EF4-FFF2-40B4-BE49-F238E27FC236}">
                <a16:creationId xmlns:a16="http://schemas.microsoft.com/office/drawing/2014/main" id="{0CD061C3-5C4D-4645-BB23-EB55A82FE4C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8727C5A-E69A-43BB-9EA1-865A4C4671F1}"/>
              </a:ext>
            </a:extLst>
          </p:cNvPr>
          <p:cNvSpPr>
            <a:spLocks noGrp="1"/>
          </p:cNvSpPr>
          <p:nvPr>
            <p:ph type="sldNum" sz="quarter" idx="12"/>
          </p:nvPr>
        </p:nvSpPr>
        <p:spPr/>
        <p:txBody>
          <a:bodyPr/>
          <a:lstStyle/>
          <a:p>
            <a:fld id="{3E860FB2-C11D-4168-B38E-E9047E82C08F}" type="slidenum">
              <a:rPr lang="en-US" smtClean="0"/>
              <a:t>‹#›</a:t>
            </a:fld>
            <a:endParaRPr lang="en-US" dirty="0"/>
          </a:p>
        </p:txBody>
      </p:sp>
    </p:spTree>
    <p:extLst>
      <p:ext uri="{BB962C8B-B14F-4D97-AF65-F5344CB8AC3E}">
        <p14:creationId xmlns:p14="http://schemas.microsoft.com/office/powerpoint/2010/main" val="25136816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616D7-2EF7-4D12-AEDB-E280D7FDB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92E018-1228-4C9D-B434-F830787A1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0DFF3-B621-41B6-B52F-581B041E6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BD21F6-2645-46AC-BA03-796A24AF43D2}"/>
              </a:ext>
            </a:extLst>
          </p:cNvPr>
          <p:cNvSpPr>
            <a:spLocks noGrp="1"/>
          </p:cNvSpPr>
          <p:nvPr>
            <p:ph type="dt" sz="half" idx="10"/>
          </p:nvPr>
        </p:nvSpPr>
        <p:spPr/>
        <p:txBody>
          <a:bodyPr/>
          <a:lstStyle/>
          <a:p>
            <a:fld id="{B0FA5BCD-2976-46CF-90F1-6386985033C4}" type="datetimeFigureOut">
              <a:rPr lang="en-US" smtClean="0"/>
              <a:t>9/23/2025</a:t>
            </a:fld>
            <a:endParaRPr lang="en-US" dirty="0"/>
          </a:p>
        </p:txBody>
      </p:sp>
      <p:sp>
        <p:nvSpPr>
          <p:cNvPr id="6" name="Footer Placeholder 5">
            <a:extLst>
              <a:ext uri="{FF2B5EF4-FFF2-40B4-BE49-F238E27FC236}">
                <a16:creationId xmlns:a16="http://schemas.microsoft.com/office/drawing/2014/main" id="{E5E3F75B-5471-4084-8ACC-602AB00E34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CCDB48-5A5C-4F9A-9333-08EBF0C959D6}"/>
              </a:ext>
            </a:extLst>
          </p:cNvPr>
          <p:cNvSpPr>
            <a:spLocks noGrp="1"/>
          </p:cNvSpPr>
          <p:nvPr>
            <p:ph type="sldNum" sz="quarter" idx="12"/>
          </p:nvPr>
        </p:nvSpPr>
        <p:spPr/>
        <p:txBody>
          <a:bodyPr/>
          <a:lstStyle/>
          <a:p>
            <a:fld id="{3E860FB2-C11D-4168-B38E-E9047E82C08F}" type="slidenum">
              <a:rPr lang="en-US" smtClean="0"/>
              <a:t>‹#›</a:t>
            </a:fld>
            <a:endParaRPr lang="en-US" dirty="0"/>
          </a:p>
        </p:txBody>
      </p:sp>
    </p:spTree>
    <p:extLst>
      <p:ext uri="{BB962C8B-B14F-4D97-AF65-F5344CB8AC3E}">
        <p14:creationId xmlns:p14="http://schemas.microsoft.com/office/powerpoint/2010/main" val="248845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CFFE-8A29-4970-B812-4C2B1BE59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61E55F-FDA8-4DDF-B715-4A5EBA37DB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89AABAD-B760-4B8C-8782-AB90BC335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86B730-F4A6-43BB-92D5-FFC522857D41}"/>
              </a:ext>
            </a:extLst>
          </p:cNvPr>
          <p:cNvSpPr>
            <a:spLocks noGrp="1"/>
          </p:cNvSpPr>
          <p:nvPr>
            <p:ph type="dt" sz="half" idx="10"/>
          </p:nvPr>
        </p:nvSpPr>
        <p:spPr/>
        <p:txBody>
          <a:bodyPr/>
          <a:lstStyle/>
          <a:p>
            <a:fld id="{B0FA5BCD-2976-46CF-90F1-6386985033C4}" type="datetimeFigureOut">
              <a:rPr lang="en-US" smtClean="0"/>
              <a:t>9/23/2025</a:t>
            </a:fld>
            <a:endParaRPr lang="en-US" dirty="0"/>
          </a:p>
        </p:txBody>
      </p:sp>
      <p:sp>
        <p:nvSpPr>
          <p:cNvPr id="6" name="Footer Placeholder 5">
            <a:extLst>
              <a:ext uri="{FF2B5EF4-FFF2-40B4-BE49-F238E27FC236}">
                <a16:creationId xmlns:a16="http://schemas.microsoft.com/office/drawing/2014/main" id="{C76E0901-0972-4EAD-84CA-56D8204613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530C0E-D5C7-47FA-857F-06BBE5951FAE}"/>
              </a:ext>
            </a:extLst>
          </p:cNvPr>
          <p:cNvSpPr>
            <a:spLocks noGrp="1"/>
          </p:cNvSpPr>
          <p:nvPr>
            <p:ph type="sldNum" sz="quarter" idx="12"/>
          </p:nvPr>
        </p:nvSpPr>
        <p:spPr/>
        <p:txBody>
          <a:bodyPr/>
          <a:lstStyle/>
          <a:p>
            <a:fld id="{3E860FB2-C11D-4168-B38E-E9047E82C08F}" type="slidenum">
              <a:rPr lang="en-US" smtClean="0"/>
              <a:t>‹#›</a:t>
            </a:fld>
            <a:endParaRPr lang="en-US" dirty="0"/>
          </a:p>
        </p:txBody>
      </p:sp>
    </p:spTree>
    <p:extLst>
      <p:ext uri="{BB962C8B-B14F-4D97-AF65-F5344CB8AC3E}">
        <p14:creationId xmlns:p14="http://schemas.microsoft.com/office/powerpoint/2010/main" val="2616752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53785-099C-4362-91EB-2FF692971E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D9F64F-6BDE-469F-BC0A-CC48381874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6185C-E426-438D-A6E7-98CAD4057A22}"/>
              </a:ext>
            </a:extLst>
          </p:cNvPr>
          <p:cNvSpPr>
            <a:spLocks noGrp="1"/>
          </p:cNvSpPr>
          <p:nvPr>
            <p:ph type="dt" sz="half" idx="10"/>
          </p:nvPr>
        </p:nvSpPr>
        <p:spPr/>
        <p:txBody>
          <a:bodyPr/>
          <a:lstStyle/>
          <a:p>
            <a:fld id="{B0FA5BCD-2976-46CF-90F1-6386985033C4}" type="datetimeFigureOut">
              <a:rPr lang="en-US" smtClean="0"/>
              <a:t>9/23/2025</a:t>
            </a:fld>
            <a:endParaRPr lang="en-US" dirty="0"/>
          </a:p>
        </p:txBody>
      </p:sp>
      <p:sp>
        <p:nvSpPr>
          <p:cNvPr id="5" name="Footer Placeholder 4">
            <a:extLst>
              <a:ext uri="{FF2B5EF4-FFF2-40B4-BE49-F238E27FC236}">
                <a16:creationId xmlns:a16="http://schemas.microsoft.com/office/drawing/2014/main" id="{ACA38B1A-A1EA-4737-B582-33803EBBAA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5F8204-BE4A-4E04-812F-60C8950CB0A4}"/>
              </a:ext>
            </a:extLst>
          </p:cNvPr>
          <p:cNvSpPr>
            <a:spLocks noGrp="1"/>
          </p:cNvSpPr>
          <p:nvPr>
            <p:ph type="sldNum" sz="quarter" idx="12"/>
          </p:nvPr>
        </p:nvSpPr>
        <p:spPr/>
        <p:txBody>
          <a:bodyPr/>
          <a:lstStyle/>
          <a:p>
            <a:fld id="{3E860FB2-C11D-4168-B38E-E9047E82C08F}" type="slidenum">
              <a:rPr lang="en-US" smtClean="0"/>
              <a:t>‹#›</a:t>
            </a:fld>
            <a:endParaRPr lang="en-US" dirty="0"/>
          </a:p>
        </p:txBody>
      </p:sp>
    </p:spTree>
    <p:extLst>
      <p:ext uri="{BB962C8B-B14F-4D97-AF65-F5344CB8AC3E}">
        <p14:creationId xmlns:p14="http://schemas.microsoft.com/office/powerpoint/2010/main" val="3451919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1621F9-B52F-41F2-97A3-4B543FFE04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119502-DFDB-4A4B-8E8C-FD566058FE4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F84CB-2B92-4CE6-8779-20781DD96705}"/>
              </a:ext>
            </a:extLst>
          </p:cNvPr>
          <p:cNvSpPr>
            <a:spLocks noGrp="1"/>
          </p:cNvSpPr>
          <p:nvPr>
            <p:ph type="dt" sz="half" idx="10"/>
          </p:nvPr>
        </p:nvSpPr>
        <p:spPr/>
        <p:txBody>
          <a:bodyPr/>
          <a:lstStyle/>
          <a:p>
            <a:fld id="{B0FA5BCD-2976-46CF-90F1-6386985033C4}" type="datetimeFigureOut">
              <a:rPr lang="en-US" smtClean="0"/>
              <a:t>9/23/2025</a:t>
            </a:fld>
            <a:endParaRPr lang="en-US" dirty="0"/>
          </a:p>
        </p:txBody>
      </p:sp>
      <p:sp>
        <p:nvSpPr>
          <p:cNvPr id="5" name="Footer Placeholder 4">
            <a:extLst>
              <a:ext uri="{FF2B5EF4-FFF2-40B4-BE49-F238E27FC236}">
                <a16:creationId xmlns:a16="http://schemas.microsoft.com/office/drawing/2014/main" id="{9721CC3C-1997-4B47-BB2D-367C933766B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53D083-F26A-4590-9B3A-DDFCDFBAF126}"/>
              </a:ext>
            </a:extLst>
          </p:cNvPr>
          <p:cNvSpPr>
            <a:spLocks noGrp="1"/>
          </p:cNvSpPr>
          <p:nvPr>
            <p:ph type="sldNum" sz="quarter" idx="12"/>
          </p:nvPr>
        </p:nvSpPr>
        <p:spPr/>
        <p:txBody>
          <a:bodyPr/>
          <a:lstStyle/>
          <a:p>
            <a:fld id="{3E860FB2-C11D-4168-B38E-E9047E82C08F}" type="slidenum">
              <a:rPr lang="en-US" smtClean="0"/>
              <a:t>‹#›</a:t>
            </a:fld>
            <a:endParaRPr lang="en-US" dirty="0"/>
          </a:p>
        </p:txBody>
      </p:sp>
    </p:spTree>
    <p:extLst>
      <p:ext uri="{BB962C8B-B14F-4D97-AF65-F5344CB8AC3E}">
        <p14:creationId xmlns:p14="http://schemas.microsoft.com/office/powerpoint/2010/main" val="1300830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07283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E0A84F6-FEAA-4BDD-9282-20006CFE8BD1}"/>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0CD00A51-7C86-40CE-9A85-9305A72856F5}"/>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72581C84-47AA-4227-BB97-9D73745C635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A3D0208D-7363-46C1-93C0-34D5C7CC03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9BF00BA4-FF52-480A-802E-02DFDD8C7441}"/>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98FC3C8E-D2F9-46FE-B29F-17C02B89FFCC}"/>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1AC53E23-4CA7-479D-B22A-A5FCB3E5B5F6}"/>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96F0F1DB-0C5F-4895-B71A-86B7D122DD4B}"/>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34BF4B3-A394-4B33-84E8-433CB3F4D710}"/>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B6E11BA4-7EBA-47E5-8E07-57E665A74955}"/>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7A178943-1EAE-4532-95FB-DFD1B8A936ED}"/>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A1603A2C-1F9D-4BAB-BF6C-C411F8898F5A}"/>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019487C-9065-4D0C-8A4F-0BEC960FF5E1}"/>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B2E39A85-934A-4BF2-93E3-761989F1B981}"/>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3" name="Content Placeholder 3">
            <a:extLst>
              <a:ext uri="{FF2B5EF4-FFF2-40B4-BE49-F238E27FC236}">
                <a16:creationId xmlns:a16="http://schemas.microsoft.com/office/drawing/2014/main" id="{94AA1D0D-4A88-48E6-9F92-152A70F621DA}"/>
              </a:ext>
            </a:extLst>
          </p:cNvPr>
          <p:cNvSpPr>
            <a:spLocks noGrp="1"/>
          </p:cNvSpPr>
          <p:nvPr>
            <p:ph sz="half" idx="2"/>
          </p:nvPr>
        </p:nvSpPr>
        <p:spPr>
          <a:xfrm>
            <a:off x="6300384" y="1140847"/>
            <a:ext cx="5471616" cy="50361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3C9BAF7-A9F4-4666-A96D-E0820914D8A4}"/>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9210B130-61BF-42BB-A9D3-54F0E9975E1E}"/>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ED4637A-B150-47D5-91AA-5443ECDF24E5}"/>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F345A228-3ACD-436B-BAEA-C19CFB995DFF}"/>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4808980A-AE2C-4B9A-923B-70728FF4B383}"/>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E90E16CE-7F71-45E1-88F3-0F2422E4E14F}"/>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5024FFFC-3734-4C7F-8BB4-1D72D8764C19}"/>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5E243F7-C034-42A6-94F7-39C26EF11897}"/>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7F7416F4-3283-4DFF-BF8E-0F1B10C57C7B}"/>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4E43006F-FE7C-4D9C-9803-C7A1705E2E29}"/>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40B601BE-5173-46B7-B727-24C354628A9A}"/>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0840A278-AE7C-4997-AAEA-F758452843B7}"/>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03AE5DE6-4BFB-4DB3-8207-ABE7B804220D}"/>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06BC0376-95EB-4B85-AD13-AB07742066DC}"/>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54388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74837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3" name="Group 42">
            <a:extLst>
              <a:ext uri="{FF2B5EF4-FFF2-40B4-BE49-F238E27FC236}">
                <a16:creationId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Rounded Rectangle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45" name="Rounded Rectangle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Rectangle: Rounded Corners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7" name="Rounded Rectangle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8" name="Rounded Rectangle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49" name="Oval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0" name="Oval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1" name="Oval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gr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noProof="0"/>
              <a:t>Emphasized text can go here</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9" name="Text Placeholder 8">
            <a:extLst>
              <a:ext uri="{FF2B5EF4-FFF2-40B4-BE49-F238E27FC236}">
                <a16:creationId xmlns:a16="http://schemas.microsoft.com/office/drawing/2014/main" id="{35FD3B7C-17C6-4327-986C-A8A6D6EC1B52}"/>
              </a:ext>
            </a:extLst>
          </p:cNvPr>
          <p:cNvSpPr>
            <a:spLocks noGrp="1"/>
          </p:cNvSpPr>
          <p:nvPr>
            <p:ph type="body" sz="quarter" idx="13"/>
          </p:nvPr>
        </p:nvSpPr>
        <p:spPr>
          <a:xfrm>
            <a:off x="431800" y="3509766"/>
            <a:ext cx="2951163" cy="232270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36286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ctagon 6">
            <a:extLst>
              <a:ext uri="{FF2B5EF4-FFF2-40B4-BE49-F238E27FC236}">
                <a16:creationId xmlns:a16="http://schemas.microsoft.com/office/drawing/2014/main"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188628"/>
            <a:ext cx="8123158"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fld id="{19B51A1E-902D-48AF-9020-955120F399B6}" type="slidenum">
              <a:rPr lang="en-US" noProof="0" smtClean="0"/>
              <a:pPr/>
              <a:t>‹#›</a:t>
            </a:fld>
            <a:endParaRPr lang="en-US" noProof="0" dirty="0"/>
          </a:p>
        </p:txBody>
      </p:sp>
      <p:sp>
        <p:nvSpPr>
          <p:cNvPr id="9" name="Oval 8">
            <a:extLst>
              <a:ext uri="{FF2B5EF4-FFF2-40B4-BE49-F238E27FC236}">
                <a16:creationId xmlns:a16="http://schemas.microsoft.com/office/drawing/2014/main"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1"/>
              </a:solidFill>
            </a:endParaRPr>
          </a:p>
        </p:txBody>
      </p:sp>
      <p:sp>
        <p:nvSpPr>
          <p:cNvPr id="10" name="Oval 9">
            <a:extLst>
              <a:ext uri="{FF2B5EF4-FFF2-40B4-BE49-F238E27FC236}">
                <a16:creationId xmlns:a16="http://schemas.microsoft.com/office/drawing/2014/main"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1"/>
              </a:solidFill>
            </a:endParaRPr>
          </a:p>
        </p:txBody>
      </p:sp>
      <p:sp>
        <p:nvSpPr>
          <p:cNvPr id="18" name="Rectangle 17">
            <a:extLst>
              <a:ext uri="{FF2B5EF4-FFF2-40B4-BE49-F238E27FC236}">
                <a16:creationId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 name="Picture 3">
            <a:extLst>
              <a:ext uri="{FF2B5EF4-FFF2-40B4-BE49-F238E27FC236}">
                <a16:creationId xmlns:a16="http://schemas.microsoft.com/office/drawing/2014/main" id="{DFC183EA-CAEA-4B26-B6DF-94C2C4A3E052}"/>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619539" y="6102694"/>
            <a:ext cx="2646589" cy="458831"/>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3" r:id="rId3"/>
    <p:sldLayoutId id="2147483664" r:id="rId4"/>
    <p:sldLayoutId id="2147483650" r:id="rId5"/>
    <p:sldLayoutId id="2147483652" r:id="rId6"/>
    <p:sldLayoutId id="2147483656" r:id="rId7"/>
    <p:sldLayoutId id="2147483657" r:id="rId8"/>
    <p:sldLayoutId id="2147483668" r:id="rId9"/>
    <p:sldLayoutId id="2147483670" r:id="rId10"/>
    <p:sldLayoutId id="2147483653" r:id="rId11"/>
    <p:sldLayoutId id="2147483673" r:id="rId12"/>
    <p:sldLayoutId id="2147483674" r:id="rId13"/>
    <p:sldLayoutId id="2147483676" r:id="rId14"/>
    <p:sldLayoutId id="2147483677" r:id="rId15"/>
    <p:sldLayoutId id="2147483654" r:id="rId16"/>
    <p:sldLayoutId id="2147483660" r:id="rId17"/>
    <p:sldLayoutId id="2147483678" r:id="rId18"/>
    <p:sldLayoutId id="2147483686" r:id="rId19"/>
    <p:sldLayoutId id="2147483687" r:id="rId20"/>
    <p:sldLayoutId id="2147483689" r:id="rId21"/>
    <p:sldLayoutId id="2147483690" r:id="rId22"/>
    <p:sldLayoutId id="2147483688" r:id="rId23"/>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342B5-28D9-40D3-8DF4-1D45335FCC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E38657-F15C-4DF7-8754-789E7A97F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ABB0D-8C32-479A-A4AB-4BEE64CD19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A5BCD-2976-46CF-90F1-6386985033C4}" type="datetimeFigureOut">
              <a:rPr lang="en-US" smtClean="0"/>
              <a:t>9/23/2025</a:t>
            </a:fld>
            <a:endParaRPr lang="en-US" dirty="0"/>
          </a:p>
        </p:txBody>
      </p:sp>
      <p:sp>
        <p:nvSpPr>
          <p:cNvPr id="5" name="Footer Placeholder 4">
            <a:extLst>
              <a:ext uri="{FF2B5EF4-FFF2-40B4-BE49-F238E27FC236}">
                <a16:creationId xmlns:a16="http://schemas.microsoft.com/office/drawing/2014/main" id="{FD50BEA7-6253-4D0E-AE20-B0253961F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86750F8-1FCA-4E05-A970-865C8369CC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860FB2-C11D-4168-B38E-E9047E82C08F}" type="slidenum">
              <a:rPr lang="en-US" smtClean="0"/>
              <a:t>‹#›</a:t>
            </a:fld>
            <a:endParaRPr lang="en-US" dirty="0"/>
          </a:p>
        </p:txBody>
      </p:sp>
    </p:spTree>
    <p:extLst>
      <p:ext uri="{BB962C8B-B14F-4D97-AF65-F5344CB8AC3E}">
        <p14:creationId xmlns:p14="http://schemas.microsoft.com/office/powerpoint/2010/main" val="215931547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stlouisagclub.org/" TargetMode="Externa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3930C6-04E5-4C2C-ACC8-F6F6A6A7AC82}"/>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6" name="Title 5">
            <a:extLst>
              <a:ext uri="{FF2B5EF4-FFF2-40B4-BE49-F238E27FC236}">
                <a16:creationId xmlns:a16="http://schemas.microsoft.com/office/drawing/2014/main" id="{2E3EA56B-BEB0-4656-A20B-D15F03B7ACA1}"/>
              </a:ext>
            </a:extLst>
          </p:cNvPr>
          <p:cNvSpPr>
            <a:spLocks noGrp="1"/>
          </p:cNvSpPr>
          <p:nvPr>
            <p:ph type="ctrTitle"/>
          </p:nvPr>
        </p:nvSpPr>
        <p:spPr>
          <a:xfrm>
            <a:off x="0" y="3004456"/>
            <a:ext cx="8026400" cy="2678907"/>
          </a:xfrm>
          <a:solidFill>
            <a:schemeClr val="bg1"/>
          </a:solidFill>
          <a:ln>
            <a:noFill/>
          </a:ln>
        </p:spPr>
        <p:txBody>
          <a:bodyPr/>
          <a:lstStyle/>
          <a:p>
            <a:r>
              <a:rPr lang="en-US" sz="4000" dirty="0">
                <a:solidFill>
                  <a:schemeClr val="tx1"/>
                </a:solidFill>
                <a:latin typeface="Arial" panose="020B0604020202020204" pitchFamily="34" charset="0"/>
                <a:ea typeface="Cambria" panose="02040503050406030204" pitchFamily="18" charset="0"/>
                <a:cs typeface="Arial" panose="020B0604020202020204" pitchFamily="34" charset="0"/>
              </a:rPr>
              <a:t>The Importance of</a:t>
            </a:r>
            <a:br>
              <a:rPr lang="en-US" dirty="0">
                <a:solidFill>
                  <a:schemeClr val="tx1"/>
                </a:solidFill>
                <a:latin typeface="Arial" panose="020B0604020202020204" pitchFamily="34" charset="0"/>
                <a:ea typeface="Cambria" panose="02040503050406030204" pitchFamily="18" charset="0"/>
                <a:cs typeface="Arial" panose="020B0604020202020204" pitchFamily="34" charset="0"/>
              </a:rPr>
            </a:br>
            <a:r>
              <a:rPr lang="en-US" sz="8800" b="1" dirty="0">
                <a:solidFill>
                  <a:schemeClr val="tx1"/>
                </a:solidFill>
                <a:latin typeface="Arial" panose="020B0604020202020204" pitchFamily="34" charset="0"/>
                <a:ea typeface="Cambria" panose="02040503050406030204" pitchFamily="18" charset="0"/>
                <a:cs typeface="Arial" panose="020B0604020202020204" pitchFamily="34" charset="0"/>
              </a:rPr>
              <a:t>AgriBusiness</a:t>
            </a:r>
            <a:br>
              <a:rPr lang="en-US" dirty="0">
                <a:solidFill>
                  <a:schemeClr val="tx1"/>
                </a:solidFill>
                <a:latin typeface="Arial" panose="020B0604020202020204" pitchFamily="34" charset="0"/>
                <a:ea typeface="Cambria" panose="02040503050406030204" pitchFamily="18" charset="0"/>
                <a:cs typeface="Arial" panose="020B0604020202020204" pitchFamily="34" charset="0"/>
              </a:rPr>
            </a:br>
            <a:r>
              <a:rPr lang="en-US" sz="4000" dirty="0">
                <a:solidFill>
                  <a:schemeClr val="tx1"/>
                </a:solidFill>
                <a:latin typeface="Arial" panose="020B0604020202020204" pitchFamily="34" charset="0"/>
                <a:ea typeface="Cambria" panose="02040503050406030204" pitchFamily="18" charset="0"/>
                <a:cs typeface="Arial" panose="020B0604020202020204" pitchFamily="34" charset="0"/>
              </a:rPr>
              <a:t>to the St. Louis Economy</a:t>
            </a:r>
          </a:p>
        </p:txBody>
      </p:sp>
      <p:sp>
        <p:nvSpPr>
          <p:cNvPr id="7" name="Subtitle 6">
            <a:extLst>
              <a:ext uri="{FF2B5EF4-FFF2-40B4-BE49-F238E27FC236}">
                <a16:creationId xmlns:a16="http://schemas.microsoft.com/office/drawing/2014/main" id="{DA0FE6D5-D475-4CBB-A6C2-E3D991A36891}"/>
              </a:ext>
            </a:extLst>
          </p:cNvPr>
          <p:cNvSpPr>
            <a:spLocks noGrp="1"/>
          </p:cNvSpPr>
          <p:nvPr>
            <p:ph type="subTitle" idx="1"/>
          </p:nvPr>
        </p:nvSpPr>
        <p:spPr>
          <a:xfrm>
            <a:off x="-2362" y="5683364"/>
            <a:ext cx="8026400" cy="760562"/>
          </a:xfrm>
          <a:solidFill>
            <a:schemeClr val="accent2">
              <a:lumMod val="50000"/>
            </a:schemeClr>
          </a:solidFill>
        </p:spPr>
        <p:txBody>
          <a:bodyPr tIns="182880"/>
          <a:lstStyle/>
          <a:p>
            <a:r>
              <a:rPr lang="en-US" sz="1800" dirty="0">
                <a:latin typeface="Arial" panose="020B0604020202020204" pitchFamily="34" charset="0"/>
                <a:cs typeface="Arial" panose="020B0604020202020204" pitchFamily="34" charset="0"/>
              </a:rPr>
              <a:t>Prepared by the St. Louis Agribusiness Club		</a:t>
            </a:r>
            <a:br>
              <a:rPr lang="en-US" sz="1800" dirty="0">
                <a:latin typeface="Arial" panose="020B0604020202020204" pitchFamily="34" charset="0"/>
                <a:cs typeface="Arial" panose="020B0604020202020204" pitchFamily="34" charset="0"/>
              </a:rPr>
            </a:br>
            <a:r>
              <a:rPr lang="en-US" sz="1800" dirty="0">
                <a:solidFill>
                  <a:schemeClr val="bg1">
                    <a:lumMod val="85000"/>
                  </a:schemeClr>
                </a:solidFill>
                <a:latin typeface="Arial" panose="020B0604020202020204" pitchFamily="34" charset="0"/>
                <a:cs typeface="Arial" panose="020B0604020202020204" pitchFamily="34" charset="0"/>
              </a:rPr>
              <a:t>University of Missouri Extension | Exceed			        2025</a:t>
            </a:r>
            <a:r>
              <a:rPr lang="en-US" sz="1400" dirty="0">
                <a:solidFill>
                  <a:schemeClr val="bg1">
                    <a:lumMod val="8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85234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AD9F9-ABF2-BD85-E5FB-4E4DA1A5CA2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EC3400-EAB7-2E8A-F9FC-4019C68FD979}"/>
              </a:ext>
            </a:extLst>
          </p:cNvPr>
          <p:cNvSpPr>
            <a:spLocks noGrp="1"/>
          </p:cNvSpPr>
          <p:nvPr>
            <p:ph type="sldNum" sz="quarter" idx="11"/>
          </p:nvPr>
        </p:nvSpPr>
        <p:spPr/>
        <p:txBody>
          <a:bodyPr/>
          <a:lstStyle/>
          <a:p>
            <a:fld id="{19B51A1E-902D-48AF-9020-955120F399B6}" type="slidenum">
              <a:rPr lang="en-US" noProof="0" smtClean="0"/>
              <a:pPr/>
              <a:t>10</a:t>
            </a:fld>
            <a:endParaRPr lang="en-US" noProof="0" dirty="0"/>
          </a:p>
        </p:txBody>
      </p:sp>
      <p:grpSp>
        <p:nvGrpSpPr>
          <p:cNvPr id="4" name="Group 3">
            <a:extLst>
              <a:ext uri="{FF2B5EF4-FFF2-40B4-BE49-F238E27FC236}">
                <a16:creationId xmlns:a16="http://schemas.microsoft.com/office/drawing/2014/main" id="{CE241A66-8F8B-7FA9-B1A6-D396A943E434}"/>
              </a:ext>
            </a:extLst>
          </p:cNvPr>
          <p:cNvGrpSpPr/>
          <p:nvPr/>
        </p:nvGrpSpPr>
        <p:grpSpPr>
          <a:xfrm>
            <a:off x="474072" y="249669"/>
            <a:ext cx="1045735" cy="1045735"/>
            <a:chOff x="474072" y="249669"/>
            <a:chExt cx="1045735" cy="1045735"/>
          </a:xfrm>
        </p:grpSpPr>
        <p:sp>
          <p:nvSpPr>
            <p:cNvPr id="6" name="Oval 5">
              <a:extLst>
                <a:ext uri="{FF2B5EF4-FFF2-40B4-BE49-F238E27FC236}">
                  <a16:creationId xmlns:a16="http://schemas.microsoft.com/office/drawing/2014/main" id="{21309048-966C-96D4-3384-E70DF567AB9C}"/>
                </a:ext>
              </a:extLst>
            </p:cNvPr>
            <p:cNvSpPr>
              <a:spLocks noChangeAspect="1"/>
            </p:cNvSpPr>
            <p:nvPr/>
          </p:nvSpPr>
          <p:spPr>
            <a:xfrm>
              <a:off x="474072" y="249669"/>
              <a:ext cx="1045735" cy="104573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Picture Placeholder 94" descr="foliage">
              <a:extLst>
                <a:ext uri="{FF2B5EF4-FFF2-40B4-BE49-F238E27FC236}">
                  <a16:creationId xmlns:a16="http://schemas.microsoft.com/office/drawing/2014/main" id="{CAE6434A-1146-3126-8A82-172D926DAD2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42951" y="418548"/>
              <a:ext cx="686203" cy="686203"/>
            </a:xfrm>
            <a:prstGeom prst="rect">
              <a:avLst/>
            </a:prstGeom>
          </p:spPr>
        </p:pic>
      </p:grpSp>
      <p:sp>
        <p:nvSpPr>
          <p:cNvPr id="2" name="Title 1">
            <a:extLst>
              <a:ext uri="{FF2B5EF4-FFF2-40B4-BE49-F238E27FC236}">
                <a16:creationId xmlns:a16="http://schemas.microsoft.com/office/drawing/2014/main" id="{B9BF4E9E-8138-2266-98CC-400131105869}"/>
              </a:ext>
            </a:extLst>
          </p:cNvPr>
          <p:cNvSpPr>
            <a:spLocks noGrp="1"/>
          </p:cNvSpPr>
          <p:nvPr>
            <p:ph type="title"/>
          </p:nvPr>
        </p:nvSpPr>
        <p:spPr>
          <a:xfrm>
            <a:off x="1688686" y="556535"/>
            <a:ext cx="9649874" cy="548215"/>
          </a:xfrm>
        </p:spPr>
        <p:txBody>
          <a:bodyPr/>
          <a:lstStyle/>
          <a:p>
            <a:r>
              <a:rPr lang="en-US" sz="3600" b="1" dirty="0">
                <a:solidFill>
                  <a:schemeClr val="accent2">
                    <a:lumMod val="75000"/>
                  </a:schemeClr>
                </a:solidFill>
                <a:latin typeface="Arial" panose="020B0604020202020204" pitchFamily="34" charset="0"/>
                <a:cs typeface="Arial" panose="020B0604020202020204" pitchFamily="34" charset="0"/>
              </a:rPr>
              <a:t>St. Louis AgriBusiness: </a:t>
            </a:r>
            <a:r>
              <a:rPr lang="en-US" sz="3600" b="1" dirty="0">
                <a:solidFill>
                  <a:schemeClr val="tx1"/>
                </a:solidFill>
                <a:latin typeface="Arial" panose="020B0604020202020204" pitchFamily="34" charset="0"/>
                <a:cs typeface="Arial" panose="020B0604020202020204" pitchFamily="34" charset="0"/>
              </a:rPr>
              <a:t>Total Impact</a:t>
            </a:r>
          </a:p>
        </p:txBody>
      </p:sp>
      <p:sp>
        <p:nvSpPr>
          <p:cNvPr id="5" name="Rectangle 4">
            <a:extLst>
              <a:ext uri="{FF2B5EF4-FFF2-40B4-BE49-F238E27FC236}">
                <a16:creationId xmlns:a16="http://schemas.microsoft.com/office/drawing/2014/main" id="{20964345-F729-302A-083E-3EB5CDBCA678}"/>
              </a:ext>
            </a:extLst>
          </p:cNvPr>
          <p:cNvSpPr/>
          <p:nvPr/>
        </p:nvSpPr>
        <p:spPr>
          <a:xfrm>
            <a:off x="0" y="4904532"/>
            <a:ext cx="4823927" cy="12309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t"/>
          <a:lstStyle/>
          <a:p>
            <a:r>
              <a:rPr lang="en-US" sz="2400" dirty="0">
                <a:solidFill>
                  <a:schemeClr val="tx1">
                    <a:lumMod val="85000"/>
                    <a:lumOff val="15000"/>
                  </a:schemeClr>
                </a:solidFill>
                <a:latin typeface="Arial" panose="020B0604020202020204" pitchFamily="34" charset="0"/>
                <a:cs typeface="Arial" panose="020B0604020202020204" pitchFamily="34" charset="0"/>
              </a:rPr>
              <a:t>Total Tax Contributions       $4.9B</a:t>
            </a:r>
          </a:p>
          <a:p>
            <a:r>
              <a:rPr lang="en-US" sz="2400" dirty="0">
                <a:solidFill>
                  <a:schemeClr val="tx1">
                    <a:lumMod val="50000"/>
                    <a:lumOff val="50000"/>
                  </a:schemeClr>
                </a:solidFill>
                <a:latin typeface="Arial" panose="020B0604020202020204" pitchFamily="34" charset="0"/>
                <a:cs typeface="Arial" panose="020B0604020202020204" pitchFamily="34" charset="0"/>
              </a:rPr>
              <a:t>State &amp; Local Taxes		$1.7B</a:t>
            </a:r>
          </a:p>
          <a:p>
            <a:r>
              <a:rPr lang="en-US" sz="2400" dirty="0">
                <a:solidFill>
                  <a:schemeClr val="tx1">
                    <a:lumMod val="50000"/>
                    <a:lumOff val="50000"/>
                  </a:schemeClr>
                </a:solidFill>
                <a:latin typeface="Arial" panose="020B0604020202020204" pitchFamily="34" charset="0"/>
                <a:cs typeface="Arial" panose="020B0604020202020204" pitchFamily="34" charset="0"/>
              </a:rPr>
              <a:t>Federal Taxes		$3.2B</a:t>
            </a:r>
          </a:p>
        </p:txBody>
      </p:sp>
      <p:sp>
        <p:nvSpPr>
          <p:cNvPr id="9" name="Content Placeholder 5">
            <a:extLst>
              <a:ext uri="{FF2B5EF4-FFF2-40B4-BE49-F238E27FC236}">
                <a16:creationId xmlns:a16="http://schemas.microsoft.com/office/drawing/2014/main" id="{E6E4FDB3-69A8-4F2D-AE42-9C24F83F73BC}"/>
              </a:ext>
            </a:extLst>
          </p:cNvPr>
          <p:cNvSpPr txBox="1">
            <a:spLocks/>
          </p:cNvSpPr>
          <p:nvPr/>
        </p:nvSpPr>
        <p:spPr>
          <a:xfrm>
            <a:off x="25400" y="6155190"/>
            <a:ext cx="8432800" cy="70281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a:solidFill>
                  <a:schemeClr val="bg1">
                    <a:lumMod val="65000"/>
                  </a:schemeClr>
                </a:solidFill>
                <a:latin typeface="Arial" panose="020B0604020202020204" pitchFamily="34" charset="0"/>
                <a:cs typeface="Arial" panose="020B0604020202020204" pitchFamily="34" charset="0"/>
              </a:rPr>
              <a:t>Notes: In 2025 Dollars. M for millions, B for billions. GDP is Gross Domestic Product. Numbers may not sum due to rounding. Annual tax estimate from IMPLAN uses U.S. Census state and federal tax collection data and does not capture unique situations such as tax abatements/exemptions, so should be considered a broader measure. Source: IMPLAN</a:t>
            </a:r>
          </a:p>
        </p:txBody>
      </p:sp>
      <p:graphicFrame>
        <p:nvGraphicFramePr>
          <p:cNvPr id="10" name="Table 9">
            <a:extLst>
              <a:ext uri="{FF2B5EF4-FFF2-40B4-BE49-F238E27FC236}">
                <a16:creationId xmlns:a16="http://schemas.microsoft.com/office/drawing/2014/main" id="{1769F225-D632-35C1-2639-8D0A2739475D}"/>
              </a:ext>
            </a:extLst>
          </p:cNvPr>
          <p:cNvGraphicFramePr>
            <a:graphicFrameLocks noGrp="1"/>
          </p:cNvGraphicFramePr>
          <p:nvPr>
            <p:extLst>
              <p:ext uri="{D42A27DB-BD31-4B8C-83A1-F6EECF244321}">
                <p14:modId xmlns:p14="http://schemas.microsoft.com/office/powerpoint/2010/main" val="2063172965"/>
              </p:ext>
            </p:extLst>
          </p:nvPr>
        </p:nvGraphicFramePr>
        <p:xfrm>
          <a:off x="0" y="3119008"/>
          <a:ext cx="8816196" cy="502920"/>
        </p:xfrm>
        <a:graphic>
          <a:graphicData uri="http://schemas.openxmlformats.org/drawingml/2006/table">
            <a:tbl>
              <a:tblPr>
                <a:tableStyleId>{69012ECD-51FC-41F1-AA8D-1B2483CD663E}</a:tableStyleId>
              </a:tblPr>
              <a:tblGrid>
                <a:gridCol w="5562442">
                  <a:extLst>
                    <a:ext uri="{9D8B030D-6E8A-4147-A177-3AD203B41FA5}">
                      <a16:colId xmlns:a16="http://schemas.microsoft.com/office/drawing/2014/main" val="3240790811"/>
                    </a:ext>
                  </a:extLst>
                </a:gridCol>
                <a:gridCol w="1744434">
                  <a:extLst>
                    <a:ext uri="{9D8B030D-6E8A-4147-A177-3AD203B41FA5}">
                      <a16:colId xmlns:a16="http://schemas.microsoft.com/office/drawing/2014/main" val="2453832021"/>
                    </a:ext>
                  </a:extLst>
                </a:gridCol>
                <a:gridCol w="1509320">
                  <a:extLst>
                    <a:ext uri="{9D8B030D-6E8A-4147-A177-3AD203B41FA5}">
                      <a16:colId xmlns:a16="http://schemas.microsoft.com/office/drawing/2014/main" val="2918239181"/>
                    </a:ext>
                  </a:extLst>
                </a:gridCol>
              </a:tblGrid>
              <a:tr h="502920">
                <a:tc>
                  <a:txBody>
                    <a:bodyPr/>
                    <a:lstStyle/>
                    <a:p>
                      <a:pPr algn="r" fontAlgn="ctr"/>
                      <a:r>
                        <a:rPr lang="en-US" sz="2400" b="0" u="none" strike="noStrike" kern="1200" dirty="0">
                          <a:solidFill>
                            <a:schemeClr val="tx1">
                              <a:lumMod val="65000"/>
                              <a:lumOff val="35000"/>
                            </a:schemeClr>
                          </a:solidFill>
                          <a:effectLst/>
                          <a:latin typeface="Arial" panose="020B0604020202020204" pitchFamily="34" charset="0"/>
                          <a:ea typeface="+mn-ea"/>
                          <a:cs typeface="Arial" panose="020B0604020202020204" pitchFamily="34" charset="0"/>
                        </a:rPr>
                        <a:t>Indirect Spending: Suppliers &amp; Workers</a:t>
                      </a:r>
                    </a:p>
                  </a:txBody>
                  <a:tcPr marL="7428" marT="7428" marB="0" anchor="ctr">
                    <a:lnL w="6350" cap="flat" cmpd="sng" algn="ctr">
                      <a:noFill/>
                      <a:prstDash val="solid"/>
                      <a:miter lim="800000"/>
                    </a:lnL>
                    <a:lnR>
                      <a:noFill/>
                    </a:lnR>
                    <a:lnT>
                      <a:noFill/>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700" b="0" u="none" strike="noStrike" dirty="0">
                          <a:solidFill>
                            <a:schemeClr val="tx1">
                              <a:lumMod val="65000"/>
                              <a:lumOff val="35000"/>
                            </a:schemeClr>
                          </a:solidFill>
                          <a:effectLst/>
                          <a:latin typeface="Arial" panose="020B0604020202020204" pitchFamily="34" charset="0"/>
                          <a:cs typeface="Arial" panose="020B0604020202020204" pitchFamily="34" charset="0"/>
                        </a:rPr>
                        <a:t>82,882</a:t>
                      </a: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2700" b="0" u="none" strike="noStrike" dirty="0">
                          <a:solidFill>
                            <a:schemeClr val="tx1">
                              <a:lumMod val="65000"/>
                              <a:lumOff val="35000"/>
                            </a:schemeClr>
                          </a:solidFill>
                          <a:effectLst/>
                          <a:latin typeface="Arial" panose="020B0604020202020204" pitchFamily="34" charset="0"/>
                          <a:cs typeface="Arial" panose="020B0604020202020204" pitchFamily="34" charset="0"/>
                        </a:rPr>
                        <a:t>$10.5B</a:t>
                      </a:r>
                      <a:endParaRPr lang="en-US" sz="27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89903937"/>
                  </a:ext>
                </a:extLst>
              </a:tr>
            </a:tbl>
          </a:graphicData>
        </a:graphic>
      </p:graphicFrame>
      <p:graphicFrame>
        <p:nvGraphicFramePr>
          <p:cNvPr id="12" name="Table 11">
            <a:extLst>
              <a:ext uri="{FF2B5EF4-FFF2-40B4-BE49-F238E27FC236}">
                <a16:creationId xmlns:a16="http://schemas.microsoft.com/office/drawing/2014/main" id="{2CBE3198-4DE0-E20E-FD42-5597AA9984FE}"/>
              </a:ext>
            </a:extLst>
          </p:cNvPr>
          <p:cNvGraphicFramePr>
            <a:graphicFrameLocks noGrp="1"/>
          </p:cNvGraphicFramePr>
          <p:nvPr>
            <p:extLst>
              <p:ext uri="{D42A27DB-BD31-4B8C-83A1-F6EECF244321}">
                <p14:modId xmlns:p14="http://schemas.microsoft.com/office/powerpoint/2010/main" val="2164055466"/>
              </p:ext>
            </p:extLst>
          </p:nvPr>
        </p:nvGraphicFramePr>
        <p:xfrm>
          <a:off x="0" y="3721198"/>
          <a:ext cx="8816196" cy="1086072"/>
        </p:xfrm>
        <a:graphic>
          <a:graphicData uri="http://schemas.openxmlformats.org/drawingml/2006/table">
            <a:tbl>
              <a:tblPr>
                <a:tableStyleId>{69012ECD-51FC-41F1-AA8D-1B2483CD663E}</a:tableStyleId>
              </a:tblPr>
              <a:tblGrid>
                <a:gridCol w="5562442">
                  <a:extLst>
                    <a:ext uri="{9D8B030D-6E8A-4147-A177-3AD203B41FA5}">
                      <a16:colId xmlns:a16="http://schemas.microsoft.com/office/drawing/2014/main" val="3240790811"/>
                    </a:ext>
                  </a:extLst>
                </a:gridCol>
                <a:gridCol w="1744434">
                  <a:extLst>
                    <a:ext uri="{9D8B030D-6E8A-4147-A177-3AD203B41FA5}">
                      <a16:colId xmlns:a16="http://schemas.microsoft.com/office/drawing/2014/main" val="2453832021"/>
                    </a:ext>
                  </a:extLst>
                </a:gridCol>
                <a:gridCol w="1509320">
                  <a:extLst>
                    <a:ext uri="{9D8B030D-6E8A-4147-A177-3AD203B41FA5}">
                      <a16:colId xmlns:a16="http://schemas.microsoft.com/office/drawing/2014/main" val="2918239181"/>
                    </a:ext>
                  </a:extLst>
                </a:gridCol>
              </a:tblGrid>
              <a:tr h="534427">
                <a:tc>
                  <a:txBody>
                    <a:bodyPr/>
                    <a:lstStyle/>
                    <a:p>
                      <a:pPr marL="0" algn="r" defTabSz="914400" rtl="0" eaLnBrk="1" fontAlgn="ctr" latinLnBrk="0" hangingPunct="1"/>
                      <a:r>
                        <a:rPr lang="en-US" sz="2600" b="1" u="none" strike="noStrike" kern="1200" dirty="0">
                          <a:solidFill>
                            <a:schemeClr val="bg1"/>
                          </a:solidFill>
                          <a:effectLst/>
                          <a:latin typeface="Arial" panose="020B0604020202020204" pitchFamily="34" charset="0"/>
                          <a:ea typeface="+mn-ea"/>
                          <a:cs typeface="Arial" panose="020B0604020202020204" pitchFamily="34" charset="0"/>
                        </a:rPr>
                        <a:t>Total AgriBusiness Impact</a:t>
                      </a:r>
                    </a:p>
                  </a:txBody>
                  <a:tcPr marL="7428" marT="7428" marB="0" anchor="b">
                    <a:lnL w="6350" cap="flat" cmpd="sng" algn="ctr">
                      <a:noFill/>
                      <a:prstDash val="solid"/>
                      <a:miter lim="800000"/>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50000"/>
                      </a:schemeClr>
                    </a:solidFill>
                  </a:tcPr>
                </a:tc>
                <a:tc>
                  <a:txBody>
                    <a:bodyPr/>
                    <a:lstStyle/>
                    <a:p>
                      <a:pPr marL="0" algn="r" defTabSz="914400" rtl="0" eaLnBrk="1" fontAlgn="ctr" latinLnBrk="0" hangingPunct="1"/>
                      <a:r>
                        <a:rPr lang="en-US" sz="2800" b="1" u="none" strike="noStrike" kern="1200" dirty="0">
                          <a:solidFill>
                            <a:schemeClr val="bg1"/>
                          </a:solidFill>
                          <a:effectLst/>
                          <a:latin typeface="Arial" panose="020B0604020202020204" pitchFamily="34" charset="0"/>
                          <a:ea typeface="+mn-ea"/>
                          <a:cs typeface="Arial" panose="020B0604020202020204" pitchFamily="34" charset="0"/>
                        </a:rPr>
                        <a:t>176,088</a:t>
                      </a:r>
                    </a:p>
                  </a:txBody>
                  <a:tcPr marL="7428" marT="7428" marB="0" anchor="b">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50000"/>
                      </a:schemeClr>
                    </a:solidFill>
                  </a:tcPr>
                </a:tc>
                <a:tc>
                  <a:txBody>
                    <a:bodyPr/>
                    <a:lstStyle/>
                    <a:p>
                      <a:pPr marL="0" algn="r" defTabSz="914400" rtl="0" eaLnBrk="1" fontAlgn="ctr" latinLnBrk="0" hangingPunct="1"/>
                      <a:r>
                        <a:rPr lang="en-US" sz="2800" b="1" u="none" strike="noStrike" kern="1200" dirty="0">
                          <a:solidFill>
                            <a:schemeClr val="bg1"/>
                          </a:solidFill>
                          <a:effectLst/>
                          <a:latin typeface="Arial" panose="020B0604020202020204" pitchFamily="34" charset="0"/>
                          <a:ea typeface="+mn-ea"/>
                          <a:cs typeface="Arial" panose="020B0604020202020204" pitchFamily="34" charset="0"/>
                        </a:rPr>
                        <a:t>$25.7B</a:t>
                      </a:r>
                    </a:p>
                  </a:txBody>
                  <a:tcPr marL="7428" marT="7428" marB="0" anchor="b">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50000"/>
                      </a:schemeClr>
                    </a:solidFill>
                  </a:tcPr>
                </a:tc>
                <a:extLst>
                  <a:ext uri="{0D108BD9-81ED-4DB2-BD59-A6C34878D82A}">
                    <a16:rowId xmlns:a16="http://schemas.microsoft.com/office/drawing/2014/main" val="3975462552"/>
                  </a:ext>
                </a:extLst>
              </a:tr>
              <a:tr h="551645">
                <a:tc>
                  <a:txBody>
                    <a:bodyPr/>
                    <a:lstStyle/>
                    <a:p>
                      <a:pPr marL="0" algn="r" defTabSz="914400" rtl="0" eaLnBrk="1" fontAlgn="ctr" latinLnBrk="0" hangingPunct="1"/>
                      <a:r>
                        <a:rPr lang="en-US" sz="2400" b="0" i="1" u="none" strike="noStrike" kern="1200" dirty="0">
                          <a:solidFill>
                            <a:schemeClr val="bg1"/>
                          </a:solidFill>
                          <a:effectLst/>
                          <a:latin typeface="Arial" panose="020B0604020202020204" pitchFamily="34" charset="0"/>
                          <a:ea typeface="+mn-ea"/>
                          <a:cs typeface="Arial" panose="020B0604020202020204" pitchFamily="34" charset="0"/>
                        </a:rPr>
                        <a:t>Percent of St. Louis MSA</a:t>
                      </a:r>
                    </a:p>
                  </a:txBody>
                  <a:tcPr marL="7428" marT="7428" marB="0">
                    <a:lnL w="6350" cap="flat" cmpd="sng" algn="ctr">
                      <a:noFill/>
                      <a:prstDash val="solid"/>
                      <a:miter lim="800000"/>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50000"/>
                      </a:schemeClr>
                    </a:solidFill>
                  </a:tcPr>
                </a:tc>
                <a:tc>
                  <a:txBody>
                    <a:bodyPr/>
                    <a:lstStyle/>
                    <a:p>
                      <a:pPr marL="0" algn="r" defTabSz="914400" rtl="0" eaLnBrk="1" fontAlgn="ctr" latinLnBrk="0" hangingPunct="1"/>
                      <a:r>
                        <a:rPr lang="en-US" sz="2600" b="0" i="1" u="none" strike="noStrike" kern="1200" dirty="0">
                          <a:solidFill>
                            <a:schemeClr val="bg1"/>
                          </a:solidFill>
                          <a:effectLst/>
                          <a:latin typeface="Arial" panose="020B0604020202020204" pitchFamily="34" charset="0"/>
                          <a:ea typeface="+mn-ea"/>
                          <a:cs typeface="Arial" panose="020B0604020202020204" pitchFamily="34" charset="0"/>
                        </a:rPr>
                        <a:t>9.3%</a:t>
                      </a:r>
                    </a:p>
                  </a:txBody>
                  <a:tcPr marL="7428" marT="7428" marB="0">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50000"/>
                      </a:schemeClr>
                    </a:solidFill>
                  </a:tcPr>
                </a:tc>
                <a:tc>
                  <a:txBody>
                    <a:bodyPr/>
                    <a:lstStyle/>
                    <a:p>
                      <a:pPr marL="0" algn="r" defTabSz="914400" rtl="0" eaLnBrk="1" fontAlgn="ctr" latinLnBrk="0" hangingPunct="1"/>
                      <a:r>
                        <a:rPr lang="en-US" sz="2600" b="0" i="1" u="none" strike="noStrike" kern="1200" dirty="0">
                          <a:solidFill>
                            <a:schemeClr val="bg1"/>
                          </a:solidFill>
                          <a:effectLst/>
                          <a:latin typeface="Arial" panose="020B0604020202020204" pitchFamily="34" charset="0"/>
                          <a:ea typeface="+mn-ea"/>
                          <a:cs typeface="Arial" panose="020B0604020202020204" pitchFamily="34" charset="0"/>
                        </a:rPr>
                        <a:t>10.8%</a:t>
                      </a:r>
                    </a:p>
                  </a:txBody>
                  <a:tcPr marL="7428" marT="7428" marB="0">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50000"/>
                      </a:schemeClr>
                    </a:solidFill>
                  </a:tcPr>
                </a:tc>
                <a:extLst>
                  <a:ext uri="{0D108BD9-81ED-4DB2-BD59-A6C34878D82A}">
                    <a16:rowId xmlns:a16="http://schemas.microsoft.com/office/drawing/2014/main" val="1211301756"/>
                  </a:ext>
                </a:extLst>
              </a:tr>
            </a:tbl>
          </a:graphicData>
        </a:graphic>
      </p:graphicFrame>
      <p:pic>
        <p:nvPicPr>
          <p:cNvPr id="14" name="Picture 13">
            <a:extLst>
              <a:ext uri="{FF2B5EF4-FFF2-40B4-BE49-F238E27FC236}">
                <a16:creationId xmlns:a16="http://schemas.microsoft.com/office/drawing/2014/main" id="{DE0C15C2-C8FB-9399-8B7D-91B13C6DE5FA}"/>
              </a:ext>
            </a:extLst>
          </p:cNvPr>
          <p:cNvPicPr>
            <a:picLocks noChangeAspect="1"/>
          </p:cNvPicPr>
          <p:nvPr/>
        </p:nvPicPr>
        <p:blipFill>
          <a:blip r:embed="rId4"/>
          <a:srcRect/>
          <a:stretch/>
        </p:blipFill>
        <p:spPr>
          <a:xfrm>
            <a:off x="8114921" y="1872678"/>
            <a:ext cx="4798187" cy="2753152"/>
          </a:xfrm>
          <a:prstGeom prst="rect">
            <a:avLst/>
          </a:prstGeom>
          <a:ln>
            <a:noFill/>
          </a:ln>
          <a:effectLst>
            <a:outerShdw blurRad="139700" dist="88900" dir="2700000" sx="99000" sy="99000" algn="tl" rotWithShape="0">
              <a:srgbClr val="333333">
                <a:alpha val="65000"/>
              </a:srgbClr>
            </a:outerShdw>
          </a:effectLst>
        </p:spPr>
      </p:pic>
      <p:graphicFrame>
        <p:nvGraphicFramePr>
          <p:cNvPr id="8" name="Table 7">
            <a:extLst>
              <a:ext uri="{FF2B5EF4-FFF2-40B4-BE49-F238E27FC236}">
                <a16:creationId xmlns:a16="http://schemas.microsoft.com/office/drawing/2014/main" id="{5CDFD8EE-F633-BF6A-59D1-772186F84D02}"/>
              </a:ext>
            </a:extLst>
          </p:cNvPr>
          <p:cNvGraphicFramePr>
            <a:graphicFrameLocks noGrp="1"/>
          </p:cNvGraphicFramePr>
          <p:nvPr>
            <p:extLst>
              <p:ext uri="{D42A27DB-BD31-4B8C-83A1-F6EECF244321}">
                <p14:modId xmlns:p14="http://schemas.microsoft.com/office/powerpoint/2010/main" val="3918811189"/>
              </p:ext>
            </p:extLst>
          </p:nvPr>
        </p:nvGraphicFramePr>
        <p:xfrm>
          <a:off x="0" y="2063333"/>
          <a:ext cx="8816196" cy="963628"/>
        </p:xfrm>
        <a:graphic>
          <a:graphicData uri="http://schemas.openxmlformats.org/drawingml/2006/table">
            <a:tbl>
              <a:tblPr>
                <a:tableStyleId>{69012ECD-51FC-41F1-AA8D-1B2483CD663E}</a:tableStyleId>
              </a:tblPr>
              <a:tblGrid>
                <a:gridCol w="5562442">
                  <a:extLst>
                    <a:ext uri="{9D8B030D-6E8A-4147-A177-3AD203B41FA5}">
                      <a16:colId xmlns:a16="http://schemas.microsoft.com/office/drawing/2014/main" val="3240790811"/>
                    </a:ext>
                  </a:extLst>
                </a:gridCol>
                <a:gridCol w="1744434">
                  <a:extLst>
                    <a:ext uri="{9D8B030D-6E8A-4147-A177-3AD203B41FA5}">
                      <a16:colId xmlns:a16="http://schemas.microsoft.com/office/drawing/2014/main" val="2453832021"/>
                    </a:ext>
                  </a:extLst>
                </a:gridCol>
                <a:gridCol w="1509320">
                  <a:extLst>
                    <a:ext uri="{9D8B030D-6E8A-4147-A177-3AD203B41FA5}">
                      <a16:colId xmlns:a16="http://schemas.microsoft.com/office/drawing/2014/main" val="2918239181"/>
                    </a:ext>
                  </a:extLst>
                </a:gridCol>
              </a:tblGrid>
              <a:tr h="497913">
                <a:tc>
                  <a:txBody>
                    <a:bodyPr/>
                    <a:lstStyle/>
                    <a:p>
                      <a:pPr algn="r" fontAlgn="b"/>
                      <a:r>
                        <a:rPr lang="en-US" sz="1800" b="0" u="none" strike="noStrike" dirty="0">
                          <a:solidFill>
                            <a:schemeClr val="tx1">
                              <a:lumMod val="85000"/>
                              <a:lumOff val="15000"/>
                            </a:schemeClr>
                          </a:solidFill>
                          <a:effectLst/>
                          <a:latin typeface="Arial" panose="020B0604020202020204" pitchFamily="34" charset="0"/>
                          <a:cs typeface="Arial" panose="020B0604020202020204" pitchFamily="34" charset="0"/>
                        </a:rPr>
                        <a:t>Description</a:t>
                      </a:r>
                      <a:endParaRPr lang="en-US" sz="1800" b="0" i="0" u="none" strike="noStrike" dirty="0">
                        <a:solidFill>
                          <a:schemeClr val="tx1">
                            <a:lumMod val="85000"/>
                            <a:lumOff val="15000"/>
                          </a:schemeClr>
                        </a:solidFill>
                        <a:effectLst/>
                        <a:latin typeface="Arial" panose="020B0604020202020204" pitchFamily="34" charset="0"/>
                        <a:cs typeface="Arial" panose="020B0604020202020204" pitchFamily="34" charset="0"/>
                      </a:endParaRPr>
                    </a:p>
                  </a:txBody>
                  <a:tcPr marL="7428" marT="7428" marB="0" anchor="b">
                    <a:lnL w="6350" cap="flat" cmpd="sng" algn="ctr">
                      <a:noFill/>
                      <a:prstDash val="solid"/>
                      <a:miter lim="800000"/>
                    </a:lnL>
                    <a:lnR>
                      <a:noFill/>
                    </a:lnR>
                    <a:lnT w="6350" cap="flat" cmpd="sng" algn="ctr">
                      <a:noFill/>
                      <a:prstDash val="solid"/>
                      <a:miter lim="800000"/>
                    </a:lnT>
                    <a:lnB>
                      <a:noFill/>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b"/>
                      <a:r>
                        <a:rPr lang="en-US" sz="1800" b="0" u="none" strike="noStrike" dirty="0">
                          <a:solidFill>
                            <a:schemeClr val="tx1">
                              <a:lumMod val="85000"/>
                              <a:lumOff val="15000"/>
                            </a:schemeClr>
                          </a:solidFill>
                          <a:effectLst/>
                          <a:latin typeface="Arial" panose="020B0604020202020204" pitchFamily="34" charset="0"/>
                          <a:cs typeface="Arial" panose="020B0604020202020204" pitchFamily="34" charset="0"/>
                        </a:rPr>
                        <a:t>Jobs</a:t>
                      </a:r>
                      <a:endParaRPr lang="en-US" sz="1800" b="0" i="0" u="none" strike="noStrike" dirty="0">
                        <a:solidFill>
                          <a:schemeClr val="tx1">
                            <a:lumMod val="85000"/>
                            <a:lumOff val="15000"/>
                          </a:schemeClr>
                        </a:solidFill>
                        <a:effectLst/>
                        <a:latin typeface="Arial" panose="020B0604020202020204" pitchFamily="34" charset="0"/>
                        <a:cs typeface="Arial" panose="020B0604020202020204" pitchFamily="34" charset="0"/>
                      </a:endParaRPr>
                    </a:p>
                  </a:txBody>
                  <a:tcPr marL="7428" marT="7428" marB="0" anchor="b">
                    <a:lnL>
                      <a:noFill/>
                    </a:lnL>
                    <a:lnR>
                      <a:noFill/>
                    </a:lnR>
                    <a:lnT w="6350" cap="flat" cmpd="sng" algn="ctr">
                      <a:noFill/>
                      <a:prstDash val="solid"/>
                      <a:miter lim="800000"/>
                    </a:lnT>
                    <a:lnB>
                      <a:noFill/>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b"/>
                      <a:r>
                        <a:rPr lang="en-US" sz="1800" b="0" u="none" strike="noStrike" dirty="0">
                          <a:solidFill>
                            <a:schemeClr val="tx1">
                              <a:lumMod val="85000"/>
                              <a:lumOff val="15000"/>
                            </a:schemeClr>
                          </a:solidFill>
                          <a:effectLst/>
                          <a:latin typeface="Arial" panose="020B0604020202020204" pitchFamily="34" charset="0"/>
                          <a:cs typeface="Arial" panose="020B0604020202020204" pitchFamily="34" charset="0"/>
                        </a:rPr>
                        <a:t>GDP</a:t>
                      </a:r>
                      <a:endParaRPr lang="en-US" sz="1800" b="0" i="0" u="none" strike="noStrike" dirty="0">
                        <a:solidFill>
                          <a:schemeClr val="tx1">
                            <a:lumMod val="85000"/>
                            <a:lumOff val="15000"/>
                          </a:schemeClr>
                        </a:solidFill>
                        <a:effectLst/>
                        <a:latin typeface="Arial" panose="020B0604020202020204" pitchFamily="34" charset="0"/>
                        <a:cs typeface="Arial" panose="020B0604020202020204" pitchFamily="34" charset="0"/>
                      </a:endParaRPr>
                    </a:p>
                  </a:txBody>
                  <a:tcPr marL="7428" marT="7428" marB="0" anchor="b">
                    <a:lnL>
                      <a:noFill/>
                    </a:lnL>
                    <a:lnR>
                      <a:noFill/>
                    </a:lnR>
                    <a:lnT w="6350" cap="flat" cmpd="sng" algn="ctr">
                      <a:noFill/>
                      <a:prstDash val="solid"/>
                      <a:miter lim="800000"/>
                    </a:lnT>
                    <a:lnB>
                      <a:noFill/>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519934845"/>
                  </a:ext>
                </a:extLst>
              </a:tr>
              <a:tr h="465715">
                <a:tc>
                  <a:txBody>
                    <a:bodyPr/>
                    <a:lstStyle/>
                    <a:p>
                      <a:pPr algn="r" fontAlgn="ctr"/>
                      <a:r>
                        <a:rPr lang="en-US" sz="2800" b="0" u="none" strike="noStrike" dirty="0">
                          <a:solidFill>
                            <a:schemeClr val="tx1">
                              <a:lumMod val="85000"/>
                              <a:lumOff val="15000"/>
                            </a:schemeClr>
                          </a:solidFill>
                          <a:effectLst/>
                          <a:latin typeface="Arial" panose="020B0604020202020204" pitchFamily="34" charset="0"/>
                          <a:cs typeface="Arial" panose="020B0604020202020204" pitchFamily="34" charset="0"/>
                        </a:rPr>
                        <a:t> Direct AgriBusiness</a:t>
                      </a:r>
                      <a:endParaRPr lang="en-US" sz="2800" b="0" i="0" u="none" strike="noStrike" dirty="0">
                        <a:solidFill>
                          <a:schemeClr val="tx1">
                            <a:lumMod val="85000"/>
                            <a:lumOff val="15000"/>
                          </a:schemeClr>
                        </a:solidFill>
                        <a:effectLst/>
                        <a:latin typeface="Arial" panose="020B0604020202020204" pitchFamily="34" charset="0"/>
                        <a:cs typeface="Arial" panose="020B0604020202020204" pitchFamily="34" charset="0"/>
                      </a:endParaRPr>
                    </a:p>
                  </a:txBody>
                  <a:tcPr marL="7428" marT="7428" marB="0" anchor="ctr">
                    <a:lnL w="6350" cap="flat" cmpd="sng" algn="ctr">
                      <a:noFill/>
                      <a:prstDash val="solid"/>
                      <a:miter lim="800000"/>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ctr"/>
                      <a:r>
                        <a:rPr lang="en-US" sz="2800" b="0" u="none" strike="noStrike" dirty="0">
                          <a:solidFill>
                            <a:schemeClr val="tx1">
                              <a:lumMod val="85000"/>
                              <a:lumOff val="15000"/>
                            </a:schemeClr>
                          </a:solidFill>
                          <a:effectLst/>
                          <a:latin typeface="Arial" panose="020B0604020202020204" pitchFamily="34" charset="0"/>
                          <a:cs typeface="Arial" panose="020B0604020202020204" pitchFamily="34" charset="0"/>
                        </a:rPr>
                        <a:t>93,207</a:t>
                      </a:r>
                      <a:endParaRPr lang="en-US" sz="2800" b="0" i="0" u="none" strike="noStrike" dirty="0">
                        <a:solidFill>
                          <a:schemeClr val="tx1">
                            <a:lumMod val="85000"/>
                            <a:lumOff val="15000"/>
                          </a:schemeClr>
                        </a:solidFill>
                        <a:effectLst/>
                        <a:latin typeface="Arial" panose="020B0604020202020204" pitchFamily="34" charset="0"/>
                        <a:cs typeface="Arial" panose="020B0604020202020204" pitchFamily="34" charset="0"/>
                      </a:endParaRP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ctr"/>
                      <a:r>
                        <a:rPr lang="en-US" sz="2800" b="0" u="none" strike="noStrike" dirty="0">
                          <a:solidFill>
                            <a:schemeClr val="tx1">
                              <a:lumMod val="85000"/>
                              <a:lumOff val="15000"/>
                            </a:schemeClr>
                          </a:solidFill>
                          <a:effectLst/>
                          <a:latin typeface="Arial" panose="020B0604020202020204" pitchFamily="34" charset="0"/>
                          <a:cs typeface="Arial" panose="020B0604020202020204" pitchFamily="34" charset="0"/>
                        </a:rPr>
                        <a:t>$15.2B</a:t>
                      </a:r>
                      <a:endParaRPr lang="en-US" sz="2800" b="0" i="0" u="none" strike="noStrike" dirty="0">
                        <a:solidFill>
                          <a:schemeClr val="tx1">
                            <a:lumMod val="85000"/>
                            <a:lumOff val="15000"/>
                          </a:schemeClr>
                        </a:solidFill>
                        <a:effectLst/>
                        <a:latin typeface="Arial" panose="020B0604020202020204" pitchFamily="34" charset="0"/>
                        <a:cs typeface="Arial" panose="020B0604020202020204" pitchFamily="34" charset="0"/>
                      </a:endParaRP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790522672"/>
                  </a:ext>
                </a:extLst>
              </a:tr>
            </a:tbl>
          </a:graphicData>
        </a:graphic>
      </p:graphicFrame>
    </p:spTree>
    <p:extLst>
      <p:ext uri="{BB962C8B-B14F-4D97-AF65-F5344CB8AC3E}">
        <p14:creationId xmlns:p14="http://schemas.microsoft.com/office/powerpoint/2010/main" val="185002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EF01A-6DD5-054A-2096-293E7A05DAA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BF8482-6761-C139-9B91-AB6C3E57C3FD}"/>
              </a:ext>
            </a:extLst>
          </p:cNvPr>
          <p:cNvSpPr>
            <a:spLocks noGrp="1"/>
          </p:cNvSpPr>
          <p:nvPr>
            <p:ph type="sldNum" sz="quarter" idx="11"/>
          </p:nvPr>
        </p:nvSpPr>
        <p:spPr/>
        <p:txBody>
          <a:bodyPr/>
          <a:lstStyle/>
          <a:p>
            <a:fld id="{19B51A1E-902D-48AF-9020-955120F399B6}" type="slidenum">
              <a:rPr lang="en-US" noProof="0" smtClean="0"/>
              <a:pPr/>
              <a:t>11</a:t>
            </a:fld>
            <a:endParaRPr lang="en-US" noProof="0" dirty="0"/>
          </a:p>
        </p:txBody>
      </p:sp>
      <p:sp>
        <p:nvSpPr>
          <p:cNvPr id="2" name="Title 1">
            <a:extLst>
              <a:ext uri="{FF2B5EF4-FFF2-40B4-BE49-F238E27FC236}">
                <a16:creationId xmlns:a16="http://schemas.microsoft.com/office/drawing/2014/main" id="{11EE6C89-AAEA-8424-074E-C91D8272B5CC}"/>
              </a:ext>
            </a:extLst>
          </p:cNvPr>
          <p:cNvSpPr>
            <a:spLocks noGrp="1"/>
          </p:cNvSpPr>
          <p:nvPr>
            <p:ph type="title"/>
          </p:nvPr>
        </p:nvSpPr>
        <p:spPr>
          <a:xfrm>
            <a:off x="1688685" y="556535"/>
            <a:ext cx="10358313" cy="548215"/>
          </a:xfrm>
        </p:spPr>
        <p:txBody>
          <a:bodyPr/>
          <a:lstStyle/>
          <a:p>
            <a:r>
              <a:rPr lang="en-US" sz="3600" b="1" dirty="0">
                <a:solidFill>
                  <a:schemeClr val="accent2">
                    <a:lumMod val="75000"/>
                  </a:schemeClr>
                </a:solidFill>
                <a:latin typeface="Arial" panose="020B0604020202020204" pitchFamily="34" charset="0"/>
                <a:cs typeface="Arial" panose="020B0604020202020204" pitchFamily="34" charset="0"/>
              </a:rPr>
              <a:t>St. Louis AgriBusiness: </a:t>
            </a:r>
            <a:r>
              <a:rPr lang="en-US" sz="3600" b="1" dirty="0">
                <a:solidFill>
                  <a:schemeClr val="tx1"/>
                </a:solidFill>
                <a:latin typeface="Arial" panose="020B0604020202020204" pitchFamily="34" charset="0"/>
                <a:cs typeface="Arial" panose="020B0604020202020204" pitchFamily="34" charset="0"/>
              </a:rPr>
              <a:t>5 Years of Growth</a:t>
            </a:r>
          </a:p>
        </p:txBody>
      </p:sp>
      <p:grpSp>
        <p:nvGrpSpPr>
          <p:cNvPr id="4" name="Group 3">
            <a:extLst>
              <a:ext uri="{FF2B5EF4-FFF2-40B4-BE49-F238E27FC236}">
                <a16:creationId xmlns:a16="http://schemas.microsoft.com/office/drawing/2014/main" id="{88406FB4-8160-2239-D163-0B60ABC732D7}"/>
              </a:ext>
            </a:extLst>
          </p:cNvPr>
          <p:cNvGrpSpPr/>
          <p:nvPr/>
        </p:nvGrpSpPr>
        <p:grpSpPr>
          <a:xfrm>
            <a:off x="474072" y="249669"/>
            <a:ext cx="1045735" cy="1045735"/>
            <a:chOff x="474072" y="249669"/>
            <a:chExt cx="1045735" cy="1045735"/>
          </a:xfrm>
        </p:grpSpPr>
        <p:sp>
          <p:nvSpPr>
            <p:cNvPr id="6" name="Oval 5">
              <a:extLst>
                <a:ext uri="{FF2B5EF4-FFF2-40B4-BE49-F238E27FC236}">
                  <a16:creationId xmlns:a16="http://schemas.microsoft.com/office/drawing/2014/main" id="{D185E022-EEEC-FA3E-13FD-453C1E2DCC9C}"/>
                </a:ext>
              </a:extLst>
            </p:cNvPr>
            <p:cNvSpPr>
              <a:spLocks noChangeAspect="1"/>
            </p:cNvSpPr>
            <p:nvPr/>
          </p:nvSpPr>
          <p:spPr>
            <a:xfrm>
              <a:off x="474072" y="249669"/>
              <a:ext cx="1045735" cy="104573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0" name="Graphic 9" descr="Signal with solid fill">
              <a:extLst>
                <a:ext uri="{FF2B5EF4-FFF2-40B4-BE49-F238E27FC236}">
                  <a16:creationId xmlns:a16="http://schemas.microsoft.com/office/drawing/2014/main" id="{3B48AE12-05D7-6847-0AE7-829D13F0259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77993" y="324479"/>
              <a:ext cx="789414" cy="789414"/>
            </a:xfrm>
            <a:prstGeom prst="rect">
              <a:avLst/>
            </a:prstGeom>
          </p:spPr>
        </p:pic>
      </p:grpSp>
      <p:sp>
        <p:nvSpPr>
          <p:cNvPr id="25" name="Content Placeholder 5">
            <a:extLst>
              <a:ext uri="{FF2B5EF4-FFF2-40B4-BE49-F238E27FC236}">
                <a16:creationId xmlns:a16="http://schemas.microsoft.com/office/drawing/2014/main" id="{6DE0E63C-F614-D892-1A6B-66D21E1F1669}"/>
              </a:ext>
            </a:extLst>
          </p:cNvPr>
          <p:cNvSpPr txBox="1">
            <a:spLocks/>
          </p:cNvSpPr>
          <p:nvPr/>
        </p:nvSpPr>
        <p:spPr>
          <a:xfrm>
            <a:off x="394008" y="6446091"/>
            <a:ext cx="5778500" cy="32448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a:solidFill>
                  <a:schemeClr val="bg1">
                    <a:lumMod val="65000"/>
                  </a:schemeClr>
                </a:solidFill>
                <a:latin typeface="Arial" panose="020B0604020202020204" pitchFamily="34" charset="0"/>
                <a:cs typeface="Arial" panose="020B0604020202020204" pitchFamily="34" charset="0"/>
              </a:rPr>
              <a:t>Source: Lightcast and IMPLAN figures for 2019 and 2024.</a:t>
            </a:r>
          </a:p>
        </p:txBody>
      </p:sp>
      <p:sp>
        <p:nvSpPr>
          <p:cNvPr id="5" name="Content Placeholder 5">
            <a:extLst>
              <a:ext uri="{FF2B5EF4-FFF2-40B4-BE49-F238E27FC236}">
                <a16:creationId xmlns:a16="http://schemas.microsoft.com/office/drawing/2014/main" id="{B6E91962-F474-9FA7-E3D1-37137CAB766D}"/>
              </a:ext>
            </a:extLst>
          </p:cNvPr>
          <p:cNvSpPr txBox="1">
            <a:spLocks/>
          </p:cNvSpPr>
          <p:nvPr/>
        </p:nvSpPr>
        <p:spPr>
          <a:xfrm>
            <a:off x="394008" y="1562899"/>
            <a:ext cx="9328490" cy="970295"/>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None/>
            </a:pPr>
            <a:r>
              <a:rPr lang="en-US" sz="2000" b="1" dirty="0">
                <a:solidFill>
                  <a:schemeClr val="accent2">
                    <a:lumMod val="75000"/>
                  </a:schemeClr>
                </a:solidFill>
                <a:latin typeface="Arial" panose="020B0604020202020204" pitchFamily="34" charset="0"/>
                <a:cs typeface="Arial" panose="020B0604020202020204" pitchFamily="34" charset="0"/>
              </a:rPr>
              <a:t>St. Louis Agribusiness </a:t>
            </a:r>
            <a:r>
              <a:rPr lang="en-US" sz="2000" dirty="0">
                <a:latin typeface="Arial" panose="020B0604020202020204" pitchFamily="34" charset="0"/>
                <a:cs typeface="Arial" panose="020B0604020202020204" pitchFamily="34" charset="0"/>
              </a:rPr>
              <a:t>direct employment has increased significantly:</a:t>
            </a:r>
          </a:p>
          <a:p>
            <a:pPr>
              <a:spcBef>
                <a:spcPts val="200"/>
              </a:spcBef>
              <a:buFont typeface="Wingdings" panose="05000000000000000000" pitchFamily="2" charset="2"/>
              <a:buChar char="§"/>
            </a:pPr>
            <a:r>
              <a:rPr lang="en-US" sz="2000" b="1" dirty="0">
                <a:latin typeface="Arial" panose="020B0604020202020204" pitchFamily="34" charset="0"/>
                <a:cs typeface="Arial" panose="020B0604020202020204" pitchFamily="34" charset="0"/>
              </a:rPr>
              <a:t>9,100 more jobs</a:t>
            </a:r>
            <a:r>
              <a:rPr lang="en-US" sz="2000" dirty="0">
                <a:latin typeface="Arial" panose="020B0604020202020204" pitchFamily="34" charset="0"/>
                <a:cs typeface="Arial" panose="020B0604020202020204" pitchFamily="34" charset="0"/>
              </a:rPr>
              <a:t> in five years or,</a:t>
            </a:r>
          </a:p>
          <a:p>
            <a:pPr>
              <a:spcBef>
                <a:spcPts val="200"/>
              </a:spcBef>
              <a:buFont typeface="Wingdings" panose="05000000000000000000" pitchFamily="2" charset="2"/>
              <a:buChar char="§"/>
            </a:pPr>
            <a:r>
              <a:rPr lang="en-US" sz="2000" b="1" dirty="0">
                <a:latin typeface="Arial" panose="020B0604020202020204" pitchFamily="34" charset="0"/>
                <a:cs typeface="Arial" panose="020B0604020202020204" pitchFamily="34" charset="0"/>
              </a:rPr>
              <a:t>10.8% growth </a:t>
            </a:r>
            <a:r>
              <a:rPr lang="en-US" sz="2000" dirty="0">
                <a:latin typeface="Arial" panose="020B0604020202020204" pitchFamily="34" charset="0"/>
                <a:cs typeface="Arial" panose="020B0604020202020204" pitchFamily="34" charset="0"/>
              </a:rPr>
              <a:t>in Agribusiness</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jobs versus 5.9% for all St. Louis MSA jobs.</a:t>
            </a:r>
          </a:p>
          <a:p>
            <a:pPr marL="0" indent="0">
              <a:spcBef>
                <a:spcPts val="200"/>
              </a:spcBef>
              <a:buFont typeface="Arial" panose="020B0604020202020204" pitchFamily="34" charset="0"/>
              <a:buNone/>
            </a:pPr>
            <a:endParaRPr lang="en-US" sz="1200" dirty="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010B6579-73C2-08E4-6FB5-A3DDC77E221A}"/>
              </a:ext>
            </a:extLst>
          </p:cNvPr>
          <p:cNvGrpSpPr/>
          <p:nvPr/>
        </p:nvGrpSpPr>
        <p:grpSpPr>
          <a:xfrm>
            <a:off x="0" y="2779303"/>
            <a:ext cx="7520473" cy="2380529"/>
            <a:chOff x="0" y="2779303"/>
            <a:chExt cx="7520473" cy="2380529"/>
          </a:xfrm>
        </p:grpSpPr>
        <p:sp>
          <p:nvSpPr>
            <p:cNvPr id="8" name="Rectangle 7">
              <a:extLst>
                <a:ext uri="{FF2B5EF4-FFF2-40B4-BE49-F238E27FC236}">
                  <a16:creationId xmlns:a16="http://schemas.microsoft.com/office/drawing/2014/main" id="{8388CBFB-1F4C-A2BF-2D4B-4BACA5DEB1C2}"/>
                </a:ext>
              </a:extLst>
            </p:cNvPr>
            <p:cNvSpPr/>
            <p:nvPr/>
          </p:nvSpPr>
          <p:spPr>
            <a:xfrm>
              <a:off x="1" y="2779303"/>
              <a:ext cx="7520472" cy="2379611"/>
            </a:xfrm>
            <a:prstGeom prst="rect">
              <a:avLst/>
            </a:prstGeom>
            <a:solidFill>
              <a:srgbClr val="E2E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91893F66-1F89-14CC-2903-A906313A103D}"/>
                </a:ext>
              </a:extLst>
            </p:cNvPr>
            <p:cNvCxnSpPr>
              <a:cxnSpLocks/>
            </p:cNvCxnSpPr>
            <p:nvPr/>
          </p:nvCxnSpPr>
          <p:spPr>
            <a:xfrm>
              <a:off x="0" y="3258495"/>
              <a:ext cx="7520473"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F4EF0FB0-32F5-D7CB-171E-467F2F261AEC}"/>
                </a:ext>
              </a:extLst>
            </p:cNvPr>
            <p:cNvSpPr txBox="1">
              <a:spLocks/>
            </p:cNvSpPr>
            <p:nvPr/>
          </p:nvSpPr>
          <p:spPr>
            <a:xfrm>
              <a:off x="394009" y="2780220"/>
              <a:ext cx="7126464" cy="2379612"/>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200" b="1" dirty="0">
                  <a:solidFill>
                    <a:schemeClr val="tx1"/>
                  </a:solidFill>
                  <a:latin typeface="Arial" panose="020B0604020202020204" pitchFamily="34" charset="0"/>
                  <a:cs typeface="Arial" panose="020B0604020202020204" pitchFamily="34" charset="0"/>
                </a:rPr>
                <a:t>Top AgriBusiness Growth Industries over 5 Years:</a:t>
              </a:r>
              <a:endParaRPr lang="en-US" sz="2200" dirty="0">
                <a:solidFill>
                  <a:schemeClr val="tx1">
                    <a:lumMod val="65000"/>
                    <a:lumOff val="35000"/>
                  </a:schemeClr>
                </a:solidFill>
                <a:latin typeface="Arial" panose="020B0604020202020204" pitchFamily="34" charset="0"/>
                <a:cs typeface="Arial" panose="020B0604020202020204" pitchFamily="34" charset="0"/>
              </a:endParaRPr>
            </a:p>
            <a:p>
              <a:pPr marL="0" indent="0">
                <a:lnSpc>
                  <a:spcPct val="100000"/>
                </a:lnSpc>
                <a:spcBef>
                  <a:spcPts val="200"/>
                </a:spcBef>
                <a:buNone/>
              </a:pPr>
              <a:endParaRPr lang="en-US" sz="1200" b="1" dirty="0">
                <a:latin typeface="Arial" panose="020B0604020202020204" pitchFamily="34" charset="0"/>
                <a:cs typeface="Arial" panose="020B0604020202020204" pitchFamily="34" charset="0"/>
              </a:endParaRPr>
            </a:p>
            <a:p>
              <a:pPr marL="0" indent="0" defTabSz="822960">
                <a:lnSpc>
                  <a:spcPct val="100000"/>
                </a:lnSpc>
                <a:spcBef>
                  <a:spcPts val="0"/>
                </a:spcBef>
                <a:buNone/>
              </a:pPr>
              <a:r>
                <a:rPr lang="en-US" sz="2200" b="1" dirty="0">
                  <a:solidFill>
                    <a:schemeClr val="accent2">
                      <a:lumMod val="75000"/>
                    </a:schemeClr>
                  </a:solidFill>
                  <a:latin typeface="Arial" panose="020B0604020202020204" pitchFamily="34" charset="0"/>
                  <a:cs typeface="Arial" panose="020B0604020202020204" pitchFamily="34" charset="0"/>
                </a:rPr>
                <a:t>1,600	</a:t>
              </a:r>
              <a:r>
                <a:rPr lang="en-US" dirty="0">
                  <a:latin typeface="Arial" panose="020B0604020202020204" pitchFamily="34" charset="0"/>
                  <a:cs typeface="Arial" panose="020B0604020202020204" pitchFamily="34" charset="0"/>
                </a:rPr>
                <a:t>more jobs in </a:t>
              </a:r>
              <a:r>
                <a:rPr lang="en-US" b="1" dirty="0">
                  <a:solidFill>
                    <a:schemeClr val="accent2">
                      <a:lumMod val="75000"/>
                    </a:schemeClr>
                  </a:solidFill>
                  <a:latin typeface="Arial" panose="020B0604020202020204" pitchFamily="34" charset="0"/>
                  <a:cs typeface="Arial" panose="020B0604020202020204" pitchFamily="34" charset="0"/>
                </a:rPr>
                <a:t>Scientific Research &amp; Development</a:t>
              </a:r>
            </a:p>
            <a:p>
              <a:pPr marL="0" indent="0" defTabSz="822960">
                <a:lnSpc>
                  <a:spcPct val="100000"/>
                </a:lnSpc>
                <a:spcBef>
                  <a:spcPts val="0"/>
                </a:spcBef>
                <a:buNone/>
              </a:pPr>
              <a:r>
                <a:rPr lang="en-US" sz="2200" b="1" dirty="0">
                  <a:solidFill>
                    <a:schemeClr val="accent2">
                      <a:lumMod val="75000"/>
                    </a:schemeClr>
                  </a:solidFill>
                  <a:latin typeface="Arial" panose="020B0604020202020204" pitchFamily="34" charset="0"/>
                  <a:cs typeface="Arial" panose="020B0604020202020204" pitchFamily="34" charset="0"/>
                </a:rPr>
                <a:t>1,400 	</a:t>
              </a:r>
              <a:r>
                <a:rPr lang="en-US" dirty="0">
                  <a:latin typeface="Arial" panose="020B0604020202020204" pitchFamily="34" charset="0"/>
                  <a:cs typeface="Arial" panose="020B0604020202020204" pitchFamily="34" charset="0"/>
                </a:rPr>
                <a:t>more jobs in </a:t>
              </a:r>
              <a:r>
                <a:rPr lang="en-US" b="1" dirty="0">
                  <a:solidFill>
                    <a:schemeClr val="accent2">
                      <a:lumMod val="75000"/>
                    </a:schemeClr>
                  </a:solidFill>
                  <a:latin typeface="Arial" panose="020B0604020202020204" pitchFamily="34" charset="0"/>
                  <a:cs typeface="Arial" panose="020B0604020202020204" pitchFamily="34" charset="0"/>
                </a:rPr>
                <a:t>Landscape Services</a:t>
              </a:r>
            </a:p>
            <a:p>
              <a:pPr marL="0" indent="0" defTabSz="822960">
                <a:lnSpc>
                  <a:spcPct val="100000"/>
                </a:lnSpc>
                <a:spcBef>
                  <a:spcPts val="0"/>
                </a:spcBef>
                <a:buNone/>
              </a:pPr>
              <a:r>
                <a:rPr lang="en-US" sz="2200" b="1" dirty="0">
                  <a:solidFill>
                    <a:schemeClr val="accent2">
                      <a:lumMod val="75000"/>
                    </a:schemeClr>
                  </a:solidFill>
                  <a:latin typeface="Arial" panose="020B0604020202020204" pitchFamily="34" charset="0"/>
                  <a:cs typeface="Arial" panose="020B0604020202020204" pitchFamily="34" charset="0"/>
                </a:rPr>
                <a:t>1,350 	</a:t>
              </a:r>
              <a:r>
                <a:rPr lang="en-US" dirty="0">
                  <a:latin typeface="Arial" panose="020B0604020202020204" pitchFamily="34" charset="0"/>
                  <a:cs typeface="Arial" panose="020B0604020202020204" pitchFamily="34" charset="0"/>
                </a:rPr>
                <a:t>more jobs in </a:t>
              </a:r>
              <a:r>
                <a:rPr lang="en-US" b="1" dirty="0">
                  <a:solidFill>
                    <a:schemeClr val="accent2">
                      <a:lumMod val="75000"/>
                    </a:schemeClr>
                  </a:solidFill>
                  <a:latin typeface="Arial" panose="020B0604020202020204" pitchFamily="34" charset="0"/>
                  <a:cs typeface="Arial" panose="020B0604020202020204" pitchFamily="34" charset="0"/>
                </a:rPr>
                <a:t>Oilseed Farming</a:t>
              </a:r>
            </a:p>
            <a:p>
              <a:pPr marL="0" indent="0" defTabSz="822960">
                <a:lnSpc>
                  <a:spcPct val="100000"/>
                </a:lnSpc>
                <a:spcBef>
                  <a:spcPts val="0"/>
                </a:spcBef>
                <a:buNone/>
              </a:pPr>
              <a:r>
                <a:rPr lang="en-US" sz="2200" b="1" dirty="0">
                  <a:solidFill>
                    <a:schemeClr val="accent2">
                      <a:lumMod val="75000"/>
                    </a:schemeClr>
                  </a:solidFill>
                  <a:latin typeface="Arial" panose="020B0604020202020204" pitchFamily="34" charset="0"/>
                  <a:cs typeface="Arial" panose="020B0604020202020204" pitchFamily="34" charset="0"/>
                </a:rPr>
                <a:t>1,100 	</a:t>
              </a:r>
              <a:r>
                <a:rPr lang="en-US" dirty="0">
                  <a:latin typeface="Arial" panose="020B0604020202020204" pitchFamily="34" charset="0"/>
                  <a:cs typeface="Arial" panose="020B0604020202020204" pitchFamily="34" charset="0"/>
                </a:rPr>
                <a:t>more jobs in </a:t>
              </a:r>
              <a:r>
                <a:rPr lang="en-US" b="1" dirty="0">
                  <a:solidFill>
                    <a:schemeClr val="accent2">
                      <a:lumMod val="75000"/>
                    </a:schemeClr>
                  </a:solidFill>
                  <a:latin typeface="Arial" panose="020B0604020202020204" pitchFamily="34" charset="0"/>
                  <a:cs typeface="Arial" panose="020B0604020202020204" pitchFamily="34" charset="0"/>
                </a:rPr>
                <a:t>Grocery and Related Wholesalers</a:t>
              </a:r>
            </a:p>
            <a:p>
              <a:pPr marL="0" indent="0" defTabSz="822960">
                <a:lnSpc>
                  <a:spcPct val="100000"/>
                </a:lnSpc>
                <a:spcBef>
                  <a:spcPts val="0"/>
                </a:spcBef>
                <a:buNone/>
              </a:pPr>
              <a:r>
                <a:rPr lang="en-US" sz="2200" b="1" dirty="0">
                  <a:solidFill>
                    <a:schemeClr val="accent2">
                      <a:lumMod val="75000"/>
                    </a:schemeClr>
                  </a:solidFill>
                  <a:latin typeface="Arial" panose="020B0604020202020204" pitchFamily="34" charset="0"/>
                  <a:cs typeface="Arial" panose="020B0604020202020204" pitchFamily="34" charset="0"/>
                </a:rPr>
                <a:t>800 	</a:t>
              </a:r>
              <a:r>
                <a:rPr lang="en-US" dirty="0">
                  <a:latin typeface="Arial" panose="020B0604020202020204" pitchFamily="34" charset="0"/>
                  <a:cs typeface="Arial" panose="020B0604020202020204" pitchFamily="34" charset="0"/>
                </a:rPr>
                <a:t>more jobs in </a:t>
              </a:r>
              <a:r>
                <a:rPr lang="en-US" b="1" dirty="0">
                  <a:solidFill>
                    <a:schemeClr val="accent2">
                      <a:lumMod val="75000"/>
                    </a:schemeClr>
                  </a:solidFill>
                  <a:latin typeface="Arial" panose="020B0604020202020204" pitchFamily="34" charset="0"/>
                  <a:cs typeface="Arial" panose="020B0604020202020204" pitchFamily="34" charset="0"/>
                </a:rPr>
                <a:t>Grain Farming</a:t>
              </a:r>
            </a:p>
            <a:p>
              <a:pPr marL="0" indent="0">
                <a:lnSpc>
                  <a:spcPct val="100000"/>
                </a:lnSpc>
                <a:spcBef>
                  <a:spcPts val="0"/>
                </a:spcBef>
                <a:buNone/>
              </a:pPr>
              <a:endParaRPr lang="en-US" b="1" dirty="0">
                <a:solidFill>
                  <a:schemeClr val="accent2">
                    <a:lumMod val="75000"/>
                  </a:schemeClr>
                </a:solidFill>
                <a:latin typeface="Arial" panose="020B0604020202020204" pitchFamily="34" charset="0"/>
                <a:cs typeface="Arial" panose="020B0604020202020204" pitchFamily="34" charset="0"/>
              </a:endParaRPr>
            </a:p>
          </p:txBody>
        </p:sp>
      </p:grpSp>
      <p:sp>
        <p:nvSpPr>
          <p:cNvPr id="13" name="Content Placeholder 5">
            <a:extLst>
              <a:ext uri="{FF2B5EF4-FFF2-40B4-BE49-F238E27FC236}">
                <a16:creationId xmlns:a16="http://schemas.microsoft.com/office/drawing/2014/main" id="{2B723BD2-F4CB-E1DB-400B-6A39637D76E1}"/>
              </a:ext>
            </a:extLst>
          </p:cNvPr>
          <p:cNvSpPr txBox="1">
            <a:spLocks/>
          </p:cNvSpPr>
          <p:nvPr/>
        </p:nvSpPr>
        <p:spPr>
          <a:xfrm>
            <a:off x="394008" y="5369376"/>
            <a:ext cx="7816930" cy="970295"/>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Font typeface="Arial" panose="020B0604020202020204" pitchFamily="34" charset="0"/>
              <a:buNone/>
            </a:pPr>
            <a:r>
              <a:rPr lang="en-US" sz="2000" b="1" dirty="0">
                <a:solidFill>
                  <a:schemeClr val="accent2">
                    <a:lumMod val="75000"/>
                  </a:schemeClr>
                </a:solidFill>
                <a:latin typeface="Arial" panose="020B0604020202020204" pitchFamily="34" charset="0"/>
                <a:cs typeface="Arial" panose="020B0604020202020204" pitchFamily="34" charset="0"/>
              </a:rPr>
              <a:t>St. Louis Agribusiness’s </a:t>
            </a:r>
            <a:r>
              <a:rPr lang="en-US" sz="2000" dirty="0">
                <a:latin typeface="Arial" panose="020B0604020202020204" pitchFamily="34" charset="0"/>
                <a:cs typeface="Arial" panose="020B0604020202020204" pitchFamily="34" charset="0"/>
              </a:rPr>
              <a:t>total economic contribution is:</a:t>
            </a:r>
          </a:p>
          <a:p>
            <a:pPr>
              <a:spcBef>
                <a:spcPts val="200"/>
              </a:spcBef>
              <a:buFont typeface="Wingdings" panose="05000000000000000000" pitchFamily="2" charset="2"/>
              <a:buChar char="§"/>
            </a:pPr>
            <a:r>
              <a:rPr lang="en-US" sz="2000" b="1" dirty="0">
                <a:latin typeface="Arial" panose="020B0604020202020204" pitchFamily="34" charset="0"/>
                <a:cs typeface="Arial" panose="020B0604020202020204" pitchFamily="34" charset="0"/>
              </a:rPr>
              <a:t>$25.7 Billion </a:t>
            </a:r>
            <a:r>
              <a:rPr lang="en-US" sz="2000" dirty="0">
                <a:latin typeface="Arial" panose="020B0604020202020204" pitchFamily="34" charset="0"/>
                <a:cs typeface="Arial" panose="020B0604020202020204" pitchFamily="34" charset="0"/>
              </a:rPr>
              <a:t>in Gross Domestic Product or,</a:t>
            </a:r>
          </a:p>
          <a:p>
            <a:pPr>
              <a:spcBef>
                <a:spcPts val="200"/>
              </a:spcBef>
              <a:buFont typeface="Wingdings" panose="05000000000000000000" pitchFamily="2" charset="2"/>
              <a:buChar char="§"/>
            </a:pPr>
            <a:r>
              <a:rPr lang="en-US" sz="2000" b="1" dirty="0">
                <a:latin typeface="Arial" panose="020B0604020202020204" pitchFamily="34" charset="0"/>
                <a:cs typeface="Arial" panose="020B0604020202020204" pitchFamily="34" charset="0"/>
              </a:rPr>
              <a:t>10.8% </a:t>
            </a:r>
            <a:r>
              <a:rPr lang="en-US" sz="2000" dirty="0">
                <a:latin typeface="Arial" panose="020B0604020202020204" pitchFamily="34" charset="0"/>
                <a:cs typeface="Arial" panose="020B0604020202020204" pitchFamily="34" charset="0"/>
              </a:rPr>
              <a:t>of </a:t>
            </a:r>
            <a:r>
              <a:rPr lang="en-US" sz="2000" b="1" dirty="0">
                <a:latin typeface="Arial" panose="020B0604020202020204" pitchFamily="34" charset="0"/>
                <a:cs typeface="Arial" panose="020B0604020202020204" pitchFamily="34" charset="0"/>
              </a:rPr>
              <a:t>St. Louis MSA GDP, </a:t>
            </a:r>
            <a:r>
              <a:rPr lang="en-US" sz="2000" dirty="0">
                <a:latin typeface="Arial" panose="020B0604020202020204" pitchFamily="34" charset="0"/>
                <a:cs typeface="Arial" panose="020B0604020202020204" pitchFamily="34" charset="0"/>
              </a:rPr>
              <a:t>up from 10.3% in 2019.</a:t>
            </a:r>
          </a:p>
          <a:p>
            <a:pPr marL="0" indent="0">
              <a:spcBef>
                <a:spcPts val="200"/>
              </a:spcBef>
              <a:buFont typeface="Arial" panose="020B0604020202020204" pitchFamily="34" charset="0"/>
              <a:buNone/>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020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61A858-E335-4CE1-94C9-8E0C2C9D48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978"/>
          <a:stretch>
            <a:fillRect/>
          </a:stretch>
        </p:blipFill>
        <p:spPr>
          <a:xfrm>
            <a:off x="-1" y="0"/>
            <a:ext cx="12188825" cy="6858000"/>
          </a:xfrm>
          <a:prstGeom prst="rect">
            <a:avLst/>
          </a:prstGeom>
        </p:spPr>
      </p:pic>
      <p:sp>
        <p:nvSpPr>
          <p:cNvPr id="6" name="Title 5">
            <a:extLst>
              <a:ext uri="{FF2B5EF4-FFF2-40B4-BE49-F238E27FC236}">
                <a16:creationId xmlns:a16="http://schemas.microsoft.com/office/drawing/2014/main" id="{2E3EA56B-BEB0-4656-A20B-D15F03B7ACA1}"/>
              </a:ext>
            </a:extLst>
          </p:cNvPr>
          <p:cNvSpPr>
            <a:spLocks noGrp="1"/>
          </p:cNvSpPr>
          <p:nvPr>
            <p:ph type="ctrTitle"/>
          </p:nvPr>
        </p:nvSpPr>
        <p:spPr>
          <a:xfrm>
            <a:off x="0" y="4511610"/>
            <a:ext cx="12201525" cy="2096208"/>
          </a:xfrm>
          <a:solidFill>
            <a:schemeClr val="bg1"/>
          </a:solidFill>
          <a:ln>
            <a:noFill/>
          </a:ln>
          <a:effectLst/>
        </p:spPr>
        <p:txBody>
          <a:bodyPr tIns="640080" bIns="1188720" anchor="t" anchorCtr="0"/>
          <a:lstStyle/>
          <a:p>
            <a:pPr algn="ctr">
              <a:lnSpc>
                <a:spcPct val="100000"/>
              </a:lnSpc>
              <a:spcBef>
                <a:spcPts val="0"/>
              </a:spcBef>
              <a:spcAft>
                <a:spcPts val="600"/>
              </a:spcAft>
            </a:pPr>
            <a:br>
              <a:rPr lang="en-US" sz="2200" b="1" spc="0" dirty="0">
                <a:solidFill>
                  <a:schemeClr val="tx1">
                    <a:lumMod val="65000"/>
                    <a:lumOff val="35000"/>
                  </a:schemeClr>
                </a:solidFill>
                <a:latin typeface="Arial" panose="020B0604020202020204" pitchFamily="34" charset="0"/>
                <a:cs typeface="Arial" panose="020B0604020202020204" pitchFamily="34" charset="0"/>
              </a:rPr>
            </a:br>
            <a:br>
              <a:rPr lang="en-US" sz="1400" dirty="0"/>
            </a:br>
            <a:endParaRPr lang="en-US" sz="1400" dirty="0">
              <a:solidFill>
                <a:schemeClr val="tx1">
                  <a:lumMod val="50000"/>
                  <a:lumOff val="50000"/>
                </a:schemeClr>
              </a:solidFill>
              <a:latin typeface="Arial" panose="020B0604020202020204" pitchFamily="34"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9CCAE756-B7A2-4C10-BE36-4803AB139A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99854" y="4684338"/>
            <a:ext cx="2702027" cy="1132599"/>
          </a:xfrm>
          <a:prstGeom prst="rect">
            <a:avLst/>
          </a:prstGeom>
        </p:spPr>
      </p:pic>
      <p:sp>
        <p:nvSpPr>
          <p:cNvPr id="2" name="TextBox 1">
            <a:extLst>
              <a:ext uri="{FF2B5EF4-FFF2-40B4-BE49-F238E27FC236}">
                <a16:creationId xmlns:a16="http://schemas.microsoft.com/office/drawing/2014/main" id="{4C162B6C-4705-40B6-BBD9-FD20DE1380B1}"/>
              </a:ext>
            </a:extLst>
          </p:cNvPr>
          <p:cNvSpPr txBox="1"/>
          <p:nvPr/>
        </p:nvSpPr>
        <p:spPr>
          <a:xfrm>
            <a:off x="718124" y="4877547"/>
            <a:ext cx="7954867" cy="1441242"/>
          </a:xfrm>
          <a:prstGeom prst="rect">
            <a:avLst/>
          </a:prstGeom>
          <a:noFill/>
        </p:spPr>
        <p:txBody>
          <a:bodyPr wrap="square" lIns="0" tIns="0" rIns="0" bIns="0" rtlCol="0">
            <a:noAutofit/>
          </a:bodyPr>
          <a:lstStyle/>
          <a:p>
            <a:r>
              <a:rPr lang="en-US" sz="2600" b="1" dirty="0">
                <a:solidFill>
                  <a:schemeClr val="tx1">
                    <a:lumMod val="85000"/>
                    <a:lumOff val="15000"/>
                  </a:schemeClr>
                </a:solidFill>
                <a:latin typeface="Arial" panose="020B0604020202020204" pitchFamily="34" charset="0"/>
                <a:cs typeface="Arial" panose="020B0604020202020204" pitchFamily="34" charset="0"/>
              </a:rPr>
              <a:t>OUR MISSION</a:t>
            </a:r>
            <a:br>
              <a:rPr lang="en-US" b="1" dirty="0">
                <a:solidFill>
                  <a:schemeClr val="tx1">
                    <a:lumMod val="50000"/>
                    <a:lumOff val="50000"/>
                  </a:schemeClr>
                </a:solidFill>
                <a:latin typeface="Arial" panose="020B0604020202020204" pitchFamily="34" charset="0"/>
                <a:cs typeface="Arial" panose="020B0604020202020204" pitchFamily="34" charset="0"/>
              </a:rPr>
            </a:br>
            <a:r>
              <a:rPr lang="en-US" sz="2000" dirty="0">
                <a:solidFill>
                  <a:schemeClr val="tx1">
                    <a:lumMod val="65000"/>
                    <a:lumOff val="35000"/>
                  </a:schemeClr>
                </a:solidFill>
                <a:latin typeface="Arial" panose="020B0604020202020204" pitchFamily="34" charset="0"/>
                <a:cs typeface="Arial" panose="020B0604020202020204" pitchFamily="34" charset="0"/>
              </a:rPr>
              <a:t>To promote the positive impact of the agricultural industry in the Greater St. Louis region through educational, networking and professional development opportunities</a:t>
            </a:r>
          </a:p>
          <a:p>
            <a:br>
              <a:rPr lang="en-US" sz="1200" dirty="0">
                <a:solidFill>
                  <a:schemeClr val="tx1">
                    <a:lumMod val="50000"/>
                    <a:lumOff val="50000"/>
                  </a:schemeClr>
                </a:solidFill>
                <a:latin typeface="Arial" panose="020B0604020202020204" pitchFamily="34" charset="0"/>
                <a:cs typeface="Arial" panose="020B0604020202020204" pitchFamily="34" charset="0"/>
              </a:rPr>
            </a:br>
            <a:endParaRPr lang="en-US" sz="1200" dirty="0">
              <a:solidFill>
                <a:schemeClr val="tx1">
                  <a:lumMod val="75000"/>
                  <a:lumOff val="25000"/>
                </a:schemeClr>
              </a:solidFill>
              <a:latin typeface="+mn-lt"/>
            </a:endParaRPr>
          </a:p>
        </p:txBody>
      </p:sp>
      <p:sp>
        <p:nvSpPr>
          <p:cNvPr id="5" name="TextBox 4">
            <a:extLst>
              <a:ext uri="{FF2B5EF4-FFF2-40B4-BE49-F238E27FC236}">
                <a16:creationId xmlns:a16="http://schemas.microsoft.com/office/drawing/2014/main" id="{F33BEBA5-6963-409A-91BB-F994B6ED02F2}"/>
              </a:ext>
            </a:extLst>
          </p:cNvPr>
          <p:cNvSpPr txBox="1"/>
          <p:nvPr/>
        </p:nvSpPr>
        <p:spPr>
          <a:xfrm>
            <a:off x="9218515" y="5966276"/>
            <a:ext cx="2664704" cy="233266"/>
          </a:xfrm>
          <a:prstGeom prst="rect">
            <a:avLst/>
          </a:prstGeom>
          <a:noFill/>
        </p:spPr>
        <p:txBody>
          <a:bodyPr wrap="none" lIns="0" tIns="0" rIns="0" bIns="0" rtlCol="0">
            <a:noAutofit/>
          </a:bodyPr>
          <a:lstStyle/>
          <a:p>
            <a:pPr algn="ctr"/>
            <a:r>
              <a:rPr lang="en-US" sz="1400" dirty="0">
                <a:latin typeface="Arial" panose="020B0604020202020204" pitchFamily="34" charset="0"/>
                <a:cs typeface="Arial" panose="020B0604020202020204" pitchFamily="34" charset="0"/>
                <a:hlinkClick r:id="rId5"/>
              </a:rPr>
              <a:t>www.StLouisAgClub.org</a:t>
            </a:r>
            <a:endParaRPr lang="en-US" sz="1400" dirty="0">
              <a:solidFill>
                <a:schemeClr val="tx1">
                  <a:lumMod val="75000"/>
                  <a:lumOff val="25000"/>
                </a:schemeClr>
              </a:solidFill>
              <a:latin typeface="+mn-lt"/>
            </a:endParaRPr>
          </a:p>
        </p:txBody>
      </p:sp>
    </p:spTree>
    <p:extLst>
      <p:ext uri="{BB962C8B-B14F-4D97-AF65-F5344CB8AC3E}">
        <p14:creationId xmlns:p14="http://schemas.microsoft.com/office/powerpoint/2010/main" val="1046399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8F26-5FAF-4DA3-A024-1E2AFE143C0A}"/>
              </a:ext>
            </a:extLst>
          </p:cNvPr>
          <p:cNvSpPr>
            <a:spLocks noGrp="1"/>
          </p:cNvSpPr>
          <p:nvPr>
            <p:ph type="title"/>
          </p:nvPr>
        </p:nvSpPr>
        <p:spPr>
          <a:xfrm>
            <a:off x="1688686" y="556536"/>
            <a:ext cx="9059626" cy="432000"/>
          </a:xfrm>
        </p:spPr>
        <p:txBody>
          <a:bodyPr/>
          <a:lstStyle/>
          <a:p>
            <a:r>
              <a:rPr lang="en-US" sz="3600" b="1" dirty="0">
                <a:solidFill>
                  <a:schemeClr val="accent2">
                    <a:lumMod val="75000"/>
                  </a:schemeClr>
                </a:solidFill>
                <a:latin typeface="Arial" panose="020B0604020202020204" pitchFamily="34" charset="0"/>
                <a:cs typeface="Arial" panose="020B0604020202020204" pitchFamily="34" charset="0"/>
              </a:rPr>
              <a:t>St. Louis </a:t>
            </a:r>
            <a:r>
              <a:rPr lang="en-US" sz="3600" b="1" dirty="0">
                <a:solidFill>
                  <a:schemeClr val="tx1"/>
                </a:solidFill>
                <a:latin typeface="Arial" panose="020B0604020202020204" pitchFamily="34" charset="0"/>
                <a:cs typeface="Arial" panose="020B0604020202020204" pitchFamily="34" charset="0"/>
              </a:rPr>
              <a:t>Metro Region</a:t>
            </a:r>
          </a:p>
        </p:txBody>
      </p:sp>
      <p:sp>
        <p:nvSpPr>
          <p:cNvPr id="8" name="Content Placeholder 5">
            <a:extLst>
              <a:ext uri="{FF2B5EF4-FFF2-40B4-BE49-F238E27FC236}">
                <a16:creationId xmlns:a16="http://schemas.microsoft.com/office/drawing/2014/main" id="{3AA03BFF-1089-4E39-8573-CC18167D0638}"/>
              </a:ext>
            </a:extLst>
          </p:cNvPr>
          <p:cNvSpPr txBox="1">
            <a:spLocks/>
          </p:cNvSpPr>
          <p:nvPr/>
        </p:nvSpPr>
        <p:spPr>
          <a:xfrm>
            <a:off x="474071" y="1526594"/>
            <a:ext cx="5973382" cy="402731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800" dirty="0">
                <a:latin typeface="Arial" panose="020B0604020202020204" pitchFamily="34" charset="0"/>
                <a:cs typeface="Arial" panose="020B0604020202020204" pitchFamily="34" charset="0"/>
              </a:rPr>
              <a:t>The St. Louis Metropolitan Statistical Area (MSA) is a bi-state region that covers 14 counties and one city.</a:t>
            </a:r>
          </a:p>
          <a:p>
            <a:pPr marL="0" indent="0">
              <a:lnSpc>
                <a:spcPct val="100000"/>
              </a:lnSpc>
              <a:spcBef>
                <a:spcPts val="200"/>
              </a:spcBef>
              <a:buNone/>
            </a:pPr>
            <a:endParaRPr lang="en-US" sz="2800" dirty="0">
              <a:latin typeface="Arial" panose="020B0604020202020204" pitchFamily="34" charset="0"/>
              <a:cs typeface="Arial" panose="020B0604020202020204" pitchFamily="34" charset="0"/>
            </a:endParaRPr>
          </a:p>
          <a:p>
            <a:pPr marL="0" indent="0">
              <a:lnSpc>
                <a:spcPct val="150000"/>
              </a:lnSpc>
              <a:spcBef>
                <a:spcPts val="200"/>
              </a:spcBef>
              <a:spcAft>
                <a:spcPts val="600"/>
              </a:spcAft>
              <a:buNone/>
            </a:pPr>
            <a:r>
              <a:rPr lang="en-US" sz="2800" dirty="0">
                <a:latin typeface="Arial" panose="020B0604020202020204" pitchFamily="34" charset="0"/>
                <a:cs typeface="Arial" panose="020B0604020202020204" pitchFamily="34" charset="0"/>
              </a:rPr>
              <a:t>The St. Louis MSA Economy:</a:t>
            </a:r>
          </a:p>
          <a:p>
            <a:pPr marL="0" indent="0">
              <a:lnSpc>
                <a:spcPct val="100000"/>
              </a:lnSpc>
              <a:spcBef>
                <a:spcPts val="200"/>
              </a:spcBef>
              <a:buNone/>
            </a:pPr>
            <a:r>
              <a:rPr lang="en-US" sz="4000" b="1" dirty="0">
                <a:solidFill>
                  <a:schemeClr val="tx1">
                    <a:lumMod val="85000"/>
                    <a:lumOff val="15000"/>
                  </a:schemeClr>
                </a:solidFill>
                <a:latin typeface="Arial" panose="020B0604020202020204" pitchFamily="34" charset="0"/>
                <a:cs typeface="Arial" panose="020B0604020202020204" pitchFamily="34" charset="0"/>
              </a:rPr>
              <a:t>$238 Billion</a:t>
            </a:r>
            <a:r>
              <a:rPr lang="en-US" sz="4000" dirty="0">
                <a:solidFill>
                  <a:schemeClr val="tx1">
                    <a:lumMod val="85000"/>
                    <a:lumOff val="15000"/>
                  </a:schemeClr>
                </a:solidFill>
                <a:latin typeface="Arial" panose="020B0604020202020204" pitchFamily="34" charset="0"/>
                <a:cs typeface="Arial" panose="020B0604020202020204" pitchFamily="34" charset="0"/>
              </a:rPr>
              <a:t> GDP</a:t>
            </a:r>
          </a:p>
          <a:p>
            <a:pPr marL="0" indent="0">
              <a:lnSpc>
                <a:spcPct val="100000"/>
              </a:lnSpc>
              <a:spcBef>
                <a:spcPts val="200"/>
              </a:spcBef>
              <a:buNone/>
            </a:pPr>
            <a:endParaRPr lang="en-US" sz="800" dirty="0">
              <a:solidFill>
                <a:schemeClr val="tx1">
                  <a:lumMod val="50000"/>
                  <a:lumOff val="50000"/>
                </a:schemeClr>
              </a:solidFill>
              <a:latin typeface="Arial" panose="020B0604020202020204" pitchFamily="34" charset="0"/>
              <a:cs typeface="Arial" panose="020B0604020202020204" pitchFamily="34" charset="0"/>
            </a:endParaRPr>
          </a:p>
          <a:p>
            <a:pPr marL="0" indent="0">
              <a:lnSpc>
                <a:spcPct val="100000"/>
              </a:lnSpc>
              <a:spcBef>
                <a:spcPts val="200"/>
              </a:spcBef>
              <a:buNone/>
            </a:pPr>
            <a:r>
              <a:rPr lang="en-US" sz="4000" b="1" dirty="0">
                <a:solidFill>
                  <a:schemeClr val="tx1">
                    <a:lumMod val="85000"/>
                    <a:lumOff val="15000"/>
                  </a:schemeClr>
                </a:solidFill>
                <a:latin typeface="Arial" panose="020B0604020202020204" pitchFamily="34" charset="0"/>
                <a:cs typeface="Arial" panose="020B0604020202020204" pitchFamily="34" charset="0"/>
              </a:rPr>
              <a:t>1,884,000</a:t>
            </a:r>
            <a:r>
              <a:rPr lang="en-US" sz="4000" dirty="0">
                <a:solidFill>
                  <a:schemeClr val="tx1">
                    <a:lumMod val="85000"/>
                    <a:lumOff val="15000"/>
                  </a:schemeClr>
                </a:solidFill>
                <a:latin typeface="Arial" panose="020B0604020202020204" pitchFamily="34" charset="0"/>
                <a:cs typeface="Arial" panose="020B0604020202020204" pitchFamily="34" charset="0"/>
              </a:rPr>
              <a:t> Jobs</a:t>
            </a:r>
          </a:p>
        </p:txBody>
      </p:sp>
      <p:pic>
        <p:nvPicPr>
          <p:cNvPr id="14" name="Picture 13">
            <a:extLst>
              <a:ext uri="{FF2B5EF4-FFF2-40B4-BE49-F238E27FC236}">
                <a16:creationId xmlns:a16="http://schemas.microsoft.com/office/drawing/2014/main" id="{6854A324-4053-4C44-A15B-FFD0B8C3108F}"/>
              </a:ext>
            </a:extLst>
          </p:cNvPr>
          <p:cNvPicPr>
            <a:picLocks noChangeAspect="1"/>
          </p:cNvPicPr>
          <p:nvPr/>
        </p:nvPicPr>
        <p:blipFill>
          <a:blip r:embed="rId2"/>
          <a:srcRect/>
          <a:stretch/>
        </p:blipFill>
        <p:spPr>
          <a:xfrm>
            <a:off x="5467740" y="1526594"/>
            <a:ext cx="7421703" cy="4258500"/>
          </a:xfrm>
          <a:prstGeom prst="rect">
            <a:avLst/>
          </a:prstGeom>
          <a:ln>
            <a:noFill/>
          </a:ln>
          <a:effectLst>
            <a:outerShdw blurRad="139700" dist="88900" dir="2700000" sx="99000" sy="99000" algn="tl" rotWithShape="0">
              <a:srgbClr val="333333">
                <a:alpha val="65000"/>
              </a:srgbClr>
            </a:outerShdw>
          </a:effectLst>
        </p:spPr>
      </p:pic>
      <p:grpSp>
        <p:nvGrpSpPr>
          <p:cNvPr id="3" name="Group 2">
            <a:extLst>
              <a:ext uri="{FF2B5EF4-FFF2-40B4-BE49-F238E27FC236}">
                <a16:creationId xmlns:a16="http://schemas.microsoft.com/office/drawing/2014/main" id="{EF706D6E-0B26-4656-96E5-43C9CEDA510D}"/>
              </a:ext>
            </a:extLst>
          </p:cNvPr>
          <p:cNvGrpSpPr/>
          <p:nvPr/>
        </p:nvGrpSpPr>
        <p:grpSpPr>
          <a:xfrm>
            <a:off x="474072" y="249669"/>
            <a:ext cx="1045735" cy="1045735"/>
            <a:chOff x="474072" y="249669"/>
            <a:chExt cx="1045735" cy="1045735"/>
          </a:xfrm>
        </p:grpSpPr>
        <p:sp>
          <p:nvSpPr>
            <p:cNvPr id="6" name="Oval 5">
              <a:extLst>
                <a:ext uri="{FF2B5EF4-FFF2-40B4-BE49-F238E27FC236}">
                  <a16:creationId xmlns:a16="http://schemas.microsoft.com/office/drawing/2014/main" id="{0821CDB5-0F17-4DA3-9714-353CA2ACCAE8}"/>
                </a:ext>
              </a:extLst>
            </p:cNvPr>
            <p:cNvSpPr>
              <a:spLocks noChangeAspect="1"/>
            </p:cNvSpPr>
            <p:nvPr/>
          </p:nvSpPr>
          <p:spPr>
            <a:xfrm>
              <a:off x="474072" y="249669"/>
              <a:ext cx="1045735" cy="104573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9" name="Graphic 8" descr="Marker">
              <a:extLst>
                <a:ext uri="{FF2B5EF4-FFF2-40B4-BE49-F238E27FC236}">
                  <a16:creationId xmlns:a16="http://schemas.microsoft.com/office/drawing/2014/main" id="{06CBE838-1468-4916-B3A1-C5C9B417C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739" y="330716"/>
              <a:ext cx="914400" cy="914400"/>
            </a:xfrm>
            <a:prstGeom prst="rect">
              <a:avLst/>
            </a:prstGeom>
          </p:spPr>
        </p:pic>
      </p:grpSp>
      <p:sp>
        <p:nvSpPr>
          <p:cNvPr id="5" name="TextBox 4">
            <a:extLst>
              <a:ext uri="{FF2B5EF4-FFF2-40B4-BE49-F238E27FC236}">
                <a16:creationId xmlns:a16="http://schemas.microsoft.com/office/drawing/2014/main" id="{10D0DE65-D043-91EE-8BF9-ABA5A976464E}"/>
              </a:ext>
            </a:extLst>
          </p:cNvPr>
          <p:cNvSpPr txBox="1"/>
          <p:nvPr/>
        </p:nvSpPr>
        <p:spPr>
          <a:xfrm>
            <a:off x="474071" y="6292248"/>
            <a:ext cx="6508102" cy="461665"/>
          </a:xfrm>
          <a:prstGeom prst="rect">
            <a:avLst/>
          </a:prstGeom>
          <a:noFill/>
        </p:spPr>
        <p:txBody>
          <a:bodyPr wrap="square">
            <a:spAutoFit/>
          </a:bodyPr>
          <a:lstStyle/>
          <a:p>
            <a:pPr marL="0" indent="0">
              <a:lnSpc>
                <a:spcPct val="100000"/>
              </a:lnSpc>
              <a:spcBef>
                <a:spcPts val="200"/>
              </a:spcBef>
              <a:buNone/>
            </a:pPr>
            <a:r>
              <a:rPr lang="en-US" sz="1200" dirty="0">
                <a:solidFill>
                  <a:schemeClr val="bg1">
                    <a:lumMod val="65000"/>
                  </a:schemeClr>
                </a:solidFill>
                <a:latin typeface="Arial" panose="020B0604020202020204" pitchFamily="34" charset="0"/>
                <a:cs typeface="Arial" panose="020B0604020202020204" pitchFamily="34" charset="0"/>
              </a:rPr>
              <a:t>Sources and notes: 2023 IMPLAN data based on U.S. Bureau of Economic Analysis metropolitan figures. All full- and part-time jobs. GDP adjusted to 2025 dollars.</a:t>
            </a:r>
          </a:p>
        </p:txBody>
      </p:sp>
    </p:spTree>
    <p:extLst>
      <p:ext uri="{BB962C8B-B14F-4D97-AF65-F5344CB8AC3E}">
        <p14:creationId xmlns:p14="http://schemas.microsoft.com/office/powerpoint/2010/main" val="2868616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6B5A88-FC80-4E3C-8E12-2A7A916E1F8D}"/>
              </a:ext>
            </a:extLst>
          </p:cNvPr>
          <p:cNvSpPr/>
          <p:nvPr/>
        </p:nvSpPr>
        <p:spPr>
          <a:xfrm>
            <a:off x="0" y="2492991"/>
            <a:ext cx="12192000" cy="3450609"/>
          </a:xfrm>
          <a:prstGeom prst="rect">
            <a:avLst/>
          </a:prstGeom>
          <a:solidFill>
            <a:srgbClr val="E2E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7976EE79-F404-47DA-A26B-5A9A0F5372A4}"/>
              </a:ext>
            </a:extLst>
          </p:cNvPr>
          <p:cNvSpPr>
            <a:spLocks noGrp="1"/>
          </p:cNvSpPr>
          <p:nvPr>
            <p:ph type="sldNum" sz="quarter" idx="11"/>
          </p:nvPr>
        </p:nvSpPr>
        <p:spPr/>
        <p:txBody>
          <a:bodyPr/>
          <a:lstStyle/>
          <a:p>
            <a:fld id="{19B51A1E-902D-48AF-9020-955120F399B6}" type="slidenum">
              <a:rPr lang="en-US" noProof="0" smtClean="0"/>
              <a:pPr/>
              <a:t>3</a:t>
            </a:fld>
            <a:endParaRPr lang="en-US" noProof="0" dirty="0"/>
          </a:p>
        </p:txBody>
      </p:sp>
      <p:grpSp>
        <p:nvGrpSpPr>
          <p:cNvPr id="5" name="Group 4">
            <a:extLst>
              <a:ext uri="{FF2B5EF4-FFF2-40B4-BE49-F238E27FC236}">
                <a16:creationId xmlns:a16="http://schemas.microsoft.com/office/drawing/2014/main" id="{92D720AB-04FC-4243-AF0A-C0A7EB036CB8}"/>
              </a:ext>
            </a:extLst>
          </p:cNvPr>
          <p:cNvGrpSpPr/>
          <p:nvPr/>
        </p:nvGrpSpPr>
        <p:grpSpPr>
          <a:xfrm>
            <a:off x="474072" y="249669"/>
            <a:ext cx="1045735" cy="1045735"/>
            <a:chOff x="474072" y="249669"/>
            <a:chExt cx="1045735" cy="1045735"/>
          </a:xfrm>
        </p:grpSpPr>
        <p:sp>
          <p:nvSpPr>
            <p:cNvPr id="6" name="Oval 5">
              <a:extLst>
                <a:ext uri="{FF2B5EF4-FFF2-40B4-BE49-F238E27FC236}">
                  <a16:creationId xmlns:a16="http://schemas.microsoft.com/office/drawing/2014/main" id="{0821CDB5-0F17-4DA3-9714-353CA2ACCAE8}"/>
                </a:ext>
              </a:extLst>
            </p:cNvPr>
            <p:cNvSpPr>
              <a:spLocks noChangeAspect="1"/>
            </p:cNvSpPr>
            <p:nvPr/>
          </p:nvSpPr>
          <p:spPr>
            <a:xfrm>
              <a:off x="474072" y="249669"/>
              <a:ext cx="1045735" cy="104573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Picture Placeholder 94" descr="foliage">
              <a:extLst>
                <a:ext uri="{FF2B5EF4-FFF2-40B4-BE49-F238E27FC236}">
                  <a16:creationId xmlns:a16="http://schemas.microsoft.com/office/drawing/2014/main" id="{291DB379-0C8D-4287-B44E-7087668BF7E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42951" y="418548"/>
              <a:ext cx="686203" cy="686203"/>
            </a:xfrm>
            <a:prstGeom prst="rect">
              <a:avLst/>
            </a:prstGeom>
          </p:spPr>
        </p:pic>
      </p:grpSp>
      <p:sp>
        <p:nvSpPr>
          <p:cNvPr id="2" name="Title 1">
            <a:extLst>
              <a:ext uri="{FF2B5EF4-FFF2-40B4-BE49-F238E27FC236}">
                <a16:creationId xmlns:a16="http://schemas.microsoft.com/office/drawing/2014/main" id="{59C38F26-5FAF-4DA3-A024-1E2AFE143C0A}"/>
              </a:ext>
            </a:extLst>
          </p:cNvPr>
          <p:cNvSpPr>
            <a:spLocks noGrp="1"/>
          </p:cNvSpPr>
          <p:nvPr>
            <p:ph type="title"/>
          </p:nvPr>
        </p:nvSpPr>
        <p:spPr>
          <a:xfrm>
            <a:off x="1688686" y="556536"/>
            <a:ext cx="9059626" cy="432000"/>
          </a:xfrm>
        </p:spPr>
        <p:txBody>
          <a:bodyPr/>
          <a:lstStyle/>
          <a:p>
            <a:r>
              <a:rPr lang="en-US" sz="3600" b="1" dirty="0">
                <a:solidFill>
                  <a:schemeClr val="accent2">
                    <a:lumMod val="75000"/>
                  </a:schemeClr>
                </a:solidFill>
                <a:latin typeface="Arial" panose="020B0604020202020204" pitchFamily="34" charset="0"/>
                <a:cs typeface="Arial" panose="020B0604020202020204" pitchFamily="34" charset="0"/>
              </a:rPr>
              <a:t>St. Louis AgriBusiness:  </a:t>
            </a:r>
            <a:r>
              <a:rPr lang="en-US" sz="3600" b="1" dirty="0">
                <a:solidFill>
                  <a:schemeClr val="tx1"/>
                </a:solidFill>
                <a:latin typeface="Arial" panose="020B0604020202020204" pitchFamily="34" charset="0"/>
                <a:cs typeface="Arial" panose="020B0604020202020204" pitchFamily="34" charset="0"/>
              </a:rPr>
              <a:t>What is it?</a:t>
            </a:r>
          </a:p>
        </p:txBody>
      </p:sp>
      <p:sp>
        <p:nvSpPr>
          <p:cNvPr id="8" name="Content Placeholder 5">
            <a:extLst>
              <a:ext uri="{FF2B5EF4-FFF2-40B4-BE49-F238E27FC236}">
                <a16:creationId xmlns:a16="http://schemas.microsoft.com/office/drawing/2014/main" id="{3AA03BFF-1089-4E39-8573-CC18167D0638}"/>
              </a:ext>
            </a:extLst>
          </p:cNvPr>
          <p:cNvSpPr txBox="1">
            <a:spLocks/>
          </p:cNvSpPr>
          <p:nvPr/>
        </p:nvSpPr>
        <p:spPr>
          <a:xfrm>
            <a:off x="461586" y="1480413"/>
            <a:ext cx="11334174" cy="102569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800" b="1" dirty="0">
                <a:solidFill>
                  <a:schemeClr val="accent2">
                    <a:lumMod val="75000"/>
                  </a:schemeClr>
                </a:solidFill>
                <a:latin typeface="Arial" panose="020B0604020202020204" pitchFamily="34" charset="0"/>
                <a:cs typeface="Arial" panose="020B0604020202020204" pitchFamily="34" charset="0"/>
              </a:rPr>
              <a:t>AgriBusiness</a:t>
            </a:r>
            <a:r>
              <a:rPr lang="en-US" sz="2800" dirty="0">
                <a:latin typeface="Arial" panose="020B0604020202020204" pitchFamily="34" charset="0"/>
                <a:cs typeface="Arial" panose="020B0604020202020204" pitchFamily="34" charset="0"/>
              </a:rPr>
              <a:t> is a broad term encompassing all aspects of agricultural production, processing and related inputs/services </a:t>
            </a:r>
          </a:p>
        </p:txBody>
      </p:sp>
      <p:sp>
        <p:nvSpPr>
          <p:cNvPr id="20" name="Content Placeholder 5">
            <a:extLst>
              <a:ext uri="{FF2B5EF4-FFF2-40B4-BE49-F238E27FC236}">
                <a16:creationId xmlns:a16="http://schemas.microsoft.com/office/drawing/2014/main" id="{0289B417-991E-4D2D-A4DD-892ADAD25941}"/>
              </a:ext>
            </a:extLst>
          </p:cNvPr>
          <p:cNvSpPr txBox="1">
            <a:spLocks/>
          </p:cNvSpPr>
          <p:nvPr/>
        </p:nvSpPr>
        <p:spPr>
          <a:xfrm>
            <a:off x="659706" y="3376911"/>
            <a:ext cx="3455096" cy="2566689"/>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800" b="1" dirty="0">
                <a:solidFill>
                  <a:schemeClr val="tx1"/>
                </a:solidFill>
                <a:latin typeface="Arial" panose="020B0604020202020204" pitchFamily="34" charset="0"/>
                <a:cs typeface="Arial" panose="020B0604020202020204" pitchFamily="34" charset="0"/>
              </a:rPr>
              <a:t>Producers</a:t>
            </a:r>
          </a:p>
          <a:p>
            <a:pPr marL="0" indent="0">
              <a:lnSpc>
                <a:spcPct val="100000"/>
              </a:lnSpc>
              <a:spcBef>
                <a:spcPts val="200"/>
              </a:spcBef>
              <a:buNone/>
            </a:pPr>
            <a:r>
              <a:rPr lang="en-US" dirty="0">
                <a:solidFill>
                  <a:schemeClr val="tx1"/>
                </a:solidFill>
                <a:latin typeface="Arial" panose="020B0604020202020204" pitchFamily="34" charset="0"/>
                <a:cs typeface="Arial" panose="020B0604020202020204" pitchFamily="34" charset="0"/>
              </a:rPr>
              <a:t>Crop Farming</a:t>
            </a:r>
          </a:p>
          <a:p>
            <a:pPr marL="0" indent="0">
              <a:lnSpc>
                <a:spcPct val="100000"/>
              </a:lnSpc>
              <a:spcBef>
                <a:spcPts val="200"/>
              </a:spcBef>
              <a:buNone/>
            </a:pPr>
            <a:r>
              <a:rPr lang="en-US" dirty="0">
                <a:solidFill>
                  <a:schemeClr val="tx1"/>
                </a:solidFill>
                <a:latin typeface="Arial" panose="020B0604020202020204" pitchFamily="34" charset="0"/>
                <a:cs typeface="Arial" panose="020B0604020202020204" pitchFamily="34" charset="0"/>
              </a:rPr>
              <a:t>Animal Farming</a:t>
            </a:r>
          </a:p>
          <a:p>
            <a:pPr marL="0" indent="0">
              <a:lnSpc>
                <a:spcPct val="100000"/>
              </a:lnSpc>
              <a:spcBef>
                <a:spcPts val="200"/>
              </a:spcBef>
              <a:buNone/>
            </a:pPr>
            <a:r>
              <a:rPr lang="en-US" dirty="0">
                <a:solidFill>
                  <a:schemeClr val="tx1"/>
                </a:solidFill>
                <a:latin typeface="Arial" panose="020B0604020202020204" pitchFamily="34" charset="0"/>
                <a:cs typeface="Arial" panose="020B0604020202020204" pitchFamily="34" charset="0"/>
              </a:rPr>
              <a:t>Forestry</a:t>
            </a:r>
          </a:p>
          <a:p>
            <a:pPr marL="0" indent="0">
              <a:lnSpc>
                <a:spcPct val="100000"/>
              </a:lnSpc>
              <a:spcBef>
                <a:spcPts val="200"/>
              </a:spcBef>
              <a:buNone/>
            </a:pPr>
            <a:r>
              <a:rPr lang="en-US" dirty="0">
                <a:solidFill>
                  <a:schemeClr val="tx1"/>
                </a:solidFill>
                <a:latin typeface="Arial" panose="020B0604020202020204" pitchFamily="34" charset="0"/>
                <a:cs typeface="Arial" panose="020B0604020202020204" pitchFamily="34" charset="0"/>
              </a:rPr>
              <a:t>Fishing</a:t>
            </a:r>
          </a:p>
          <a:p>
            <a:pPr marL="0" indent="0">
              <a:lnSpc>
                <a:spcPct val="100000"/>
              </a:lnSpc>
              <a:spcBef>
                <a:spcPts val="200"/>
              </a:spcBef>
              <a:buNone/>
            </a:pPr>
            <a:r>
              <a:rPr lang="en-US" dirty="0">
                <a:solidFill>
                  <a:schemeClr val="tx1"/>
                </a:solidFill>
                <a:latin typeface="Arial" panose="020B0604020202020204" pitchFamily="34" charset="0"/>
                <a:cs typeface="Arial" panose="020B0604020202020204" pitchFamily="34" charset="0"/>
              </a:rPr>
              <a:t>Agriculture/Forestry Support</a:t>
            </a:r>
          </a:p>
        </p:txBody>
      </p:sp>
      <p:sp>
        <p:nvSpPr>
          <p:cNvPr id="22" name="Content Placeholder 5">
            <a:extLst>
              <a:ext uri="{FF2B5EF4-FFF2-40B4-BE49-F238E27FC236}">
                <a16:creationId xmlns:a16="http://schemas.microsoft.com/office/drawing/2014/main" id="{095BB3A9-38A9-4A0A-A46A-140F38EEDED4}"/>
              </a:ext>
            </a:extLst>
          </p:cNvPr>
          <p:cNvSpPr txBox="1">
            <a:spLocks/>
          </p:cNvSpPr>
          <p:nvPr/>
        </p:nvSpPr>
        <p:spPr>
          <a:xfrm>
            <a:off x="4591626" y="3376911"/>
            <a:ext cx="3455096" cy="2686475"/>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800" b="1" dirty="0">
                <a:solidFill>
                  <a:schemeClr val="tx1"/>
                </a:solidFill>
                <a:latin typeface="Arial" panose="020B0604020202020204" pitchFamily="34" charset="0"/>
                <a:cs typeface="Arial" panose="020B0604020202020204" pitchFamily="34" charset="0"/>
              </a:rPr>
              <a:t>Processing</a:t>
            </a:r>
          </a:p>
          <a:p>
            <a:pPr marL="0" indent="0">
              <a:lnSpc>
                <a:spcPct val="100000"/>
              </a:lnSpc>
              <a:spcBef>
                <a:spcPts val="200"/>
              </a:spcBef>
              <a:buNone/>
            </a:pPr>
            <a:r>
              <a:rPr lang="en-US" dirty="0">
                <a:solidFill>
                  <a:schemeClr val="tx1"/>
                </a:solidFill>
                <a:latin typeface="Arial" panose="020B0604020202020204" pitchFamily="34" charset="0"/>
                <a:cs typeface="Arial" panose="020B0604020202020204" pitchFamily="34" charset="0"/>
              </a:rPr>
              <a:t>Animal Processing</a:t>
            </a:r>
          </a:p>
          <a:p>
            <a:pPr marL="0" indent="0">
              <a:lnSpc>
                <a:spcPct val="100000"/>
              </a:lnSpc>
              <a:spcBef>
                <a:spcPts val="200"/>
              </a:spcBef>
              <a:buNone/>
            </a:pPr>
            <a:r>
              <a:rPr lang="en-US" dirty="0">
                <a:solidFill>
                  <a:schemeClr val="tx1"/>
                </a:solidFill>
                <a:latin typeface="Arial" panose="020B0604020202020204" pitchFamily="34" charset="0"/>
                <a:cs typeface="Arial" panose="020B0604020202020204" pitchFamily="34" charset="0"/>
              </a:rPr>
              <a:t>Beverage Manufacturing</a:t>
            </a:r>
          </a:p>
          <a:p>
            <a:pPr marL="0" indent="0">
              <a:lnSpc>
                <a:spcPct val="100000"/>
              </a:lnSpc>
              <a:spcBef>
                <a:spcPts val="200"/>
              </a:spcBef>
              <a:buNone/>
            </a:pPr>
            <a:r>
              <a:rPr lang="en-US" dirty="0">
                <a:solidFill>
                  <a:schemeClr val="tx1"/>
                </a:solidFill>
                <a:latin typeface="Arial" panose="020B0604020202020204" pitchFamily="34" charset="0"/>
                <a:cs typeface="Arial" panose="020B0604020202020204" pitchFamily="34" charset="0"/>
              </a:rPr>
              <a:t>Dairy Manufacturing</a:t>
            </a:r>
          </a:p>
          <a:p>
            <a:pPr marL="0" indent="0">
              <a:lnSpc>
                <a:spcPct val="100000"/>
              </a:lnSpc>
              <a:spcBef>
                <a:spcPts val="200"/>
              </a:spcBef>
              <a:buNone/>
            </a:pPr>
            <a:r>
              <a:rPr lang="en-US" dirty="0">
                <a:solidFill>
                  <a:schemeClr val="tx1"/>
                </a:solidFill>
                <a:latin typeface="Arial" panose="020B0604020202020204" pitchFamily="34" charset="0"/>
                <a:cs typeface="Arial" panose="020B0604020202020204" pitchFamily="34" charset="0"/>
              </a:rPr>
              <a:t>Food Manufacturing</a:t>
            </a:r>
          </a:p>
          <a:p>
            <a:pPr marL="0" indent="0">
              <a:lnSpc>
                <a:spcPct val="100000"/>
              </a:lnSpc>
              <a:spcBef>
                <a:spcPts val="200"/>
              </a:spcBef>
              <a:buNone/>
            </a:pPr>
            <a:r>
              <a:rPr lang="en-US" dirty="0">
                <a:solidFill>
                  <a:schemeClr val="tx1"/>
                </a:solidFill>
                <a:latin typeface="Arial" panose="020B0604020202020204" pitchFamily="34" charset="0"/>
                <a:cs typeface="Arial" panose="020B0604020202020204" pitchFamily="34" charset="0"/>
              </a:rPr>
              <a:t>Wood Product Manufacturing</a:t>
            </a:r>
          </a:p>
          <a:p>
            <a:pPr marL="0" indent="0">
              <a:lnSpc>
                <a:spcPct val="100000"/>
              </a:lnSpc>
              <a:spcBef>
                <a:spcPts val="200"/>
              </a:spcBef>
              <a:buNone/>
            </a:pPr>
            <a:r>
              <a:rPr lang="en-US" dirty="0">
                <a:solidFill>
                  <a:schemeClr val="tx1"/>
                </a:solidFill>
                <a:latin typeface="Arial" panose="020B0604020202020204" pitchFamily="34" charset="0"/>
                <a:cs typeface="Arial" panose="020B0604020202020204" pitchFamily="34" charset="0"/>
              </a:rPr>
              <a:t>Apparel/Textile Manufacturing</a:t>
            </a:r>
          </a:p>
        </p:txBody>
      </p:sp>
      <p:sp>
        <p:nvSpPr>
          <p:cNvPr id="24" name="Content Placeholder 5">
            <a:extLst>
              <a:ext uri="{FF2B5EF4-FFF2-40B4-BE49-F238E27FC236}">
                <a16:creationId xmlns:a16="http://schemas.microsoft.com/office/drawing/2014/main" id="{D0BC1755-9CF7-4A58-A37A-B9D76D62CA22}"/>
              </a:ext>
            </a:extLst>
          </p:cNvPr>
          <p:cNvSpPr txBox="1">
            <a:spLocks/>
          </p:cNvSpPr>
          <p:nvPr/>
        </p:nvSpPr>
        <p:spPr>
          <a:xfrm>
            <a:off x="8276253" y="3376911"/>
            <a:ext cx="4007187" cy="2444769"/>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800" b="1" dirty="0">
                <a:solidFill>
                  <a:schemeClr val="tx1"/>
                </a:solidFill>
                <a:latin typeface="Arial" panose="020B0604020202020204" pitchFamily="34" charset="0"/>
                <a:cs typeface="Arial" panose="020B0604020202020204" pitchFamily="34" charset="0"/>
              </a:rPr>
              <a:t>Inputs/Services</a:t>
            </a:r>
          </a:p>
          <a:p>
            <a:pPr marL="0" indent="0">
              <a:lnSpc>
                <a:spcPct val="100000"/>
              </a:lnSpc>
              <a:spcBef>
                <a:spcPts val="200"/>
              </a:spcBef>
              <a:buNone/>
            </a:pPr>
            <a:r>
              <a:rPr lang="en-US" dirty="0">
                <a:solidFill>
                  <a:schemeClr val="tx1"/>
                </a:solidFill>
                <a:latin typeface="Arial" panose="020B0604020202020204" pitchFamily="34" charset="0"/>
                <a:cs typeface="Arial" panose="020B0604020202020204" pitchFamily="34" charset="0"/>
              </a:rPr>
              <a:t>Scientific Research</a:t>
            </a:r>
          </a:p>
          <a:p>
            <a:pPr marL="0" indent="0">
              <a:lnSpc>
                <a:spcPct val="100000"/>
              </a:lnSpc>
              <a:spcBef>
                <a:spcPts val="200"/>
              </a:spcBef>
              <a:buNone/>
            </a:pPr>
            <a:r>
              <a:rPr lang="en-US" dirty="0">
                <a:solidFill>
                  <a:schemeClr val="tx1"/>
                </a:solidFill>
                <a:latin typeface="Arial" panose="020B0604020202020204" pitchFamily="34" charset="0"/>
                <a:cs typeface="Arial" panose="020B0604020202020204" pitchFamily="34" charset="0"/>
              </a:rPr>
              <a:t>Veterinary Services</a:t>
            </a:r>
          </a:p>
          <a:p>
            <a:pPr marL="0" indent="0">
              <a:lnSpc>
                <a:spcPct val="100000"/>
              </a:lnSpc>
              <a:spcBef>
                <a:spcPts val="200"/>
              </a:spcBef>
              <a:buNone/>
            </a:pPr>
            <a:r>
              <a:rPr lang="en-US" dirty="0">
                <a:solidFill>
                  <a:schemeClr val="tx1"/>
                </a:solidFill>
                <a:latin typeface="Arial" panose="020B0604020202020204" pitchFamily="34" charset="0"/>
                <a:cs typeface="Arial" panose="020B0604020202020204" pitchFamily="34" charset="0"/>
              </a:rPr>
              <a:t>Agric. Chemical/Pharmaceutical Mfg.</a:t>
            </a:r>
          </a:p>
          <a:p>
            <a:pPr marL="0" indent="0">
              <a:lnSpc>
                <a:spcPct val="100000"/>
              </a:lnSpc>
              <a:spcBef>
                <a:spcPts val="200"/>
              </a:spcBef>
              <a:buNone/>
            </a:pPr>
            <a:r>
              <a:rPr lang="en-US" dirty="0">
                <a:solidFill>
                  <a:schemeClr val="tx1"/>
                </a:solidFill>
                <a:latin typeface="Arial" panose="020B0604020202020204" pitchFamily="34" charset="0"/>
                <a:cs typeface="Arial" panose="020B0604020202020204" pitchFamily="34" charset="0"/>
              </a:rPr>
              <a:t>Farm Machinery Manufacturing</a:t>
            </a:r>
          </a:p>
          <a:p>
            <a:pPr marL="0" indent="0">
              <a:lnSpc>
                <a:spcPct val="100000"/>
              </a:lnSpc>
              <a:spcBef>
                <a:spcPts val="200"/>
              </a:spcBef>
              <a:buNone/>
            </a:pPr>
            <a:r>
              <a:rPr lang="en-US" dirty="0">
                <a:solidFill>
                  <a:schemeClr val="tx1"/>
                </a:solidFill>
                <a:latin typeface="Arial" panose="020B0604020202020204" pitchFamily="34" charset="0"/>
                <a:cs typeface="Arial" panose="020B0604020202020204" pitchFamily="34" charset="0"/>
              </a:rPr>
              <a:t>Food Processing Machinery Mfg.</a:t>
            </a:r>
          </a:p>
          <a:p>
            <a:pPr marL="0" indent="0">
              <a:lnSpc>
                <a:spcPct val="100000"/>
              </a:lnSpc>
              <a:spcBef>
                <a:spcPts val="200"/>
              </a:spcBef>
              <a:buNone/>
            </a:pPr>
            <a:r>
              <a:rPr lang="en-US" dirty="0">
                <a:solidFill>
                  <a:schemeClr val="tx1"/>
                </a:solidFill>
                <a:latin typeface="Arial" panose="020B0604020202020204" pitchFamily="34" charset="0"/>
                <a:cs typeface="Arial" panose="020B0604020202020204" pitchFamily="34" charset="0"/>
              </a:rPr>
              <a:t>Wholesalers &amp; Transportation</a:t>
            </a:r>
          </a:p>
        </p:txBody>
      </p:sp>
      <p:pic>
        <p:nvPicPr>
          <p:cNvPr id="26" name="Graphic 25" descr="Leaf">
            <a:extLst>
              <a:ext uri="{FF2B5EF4-FFF2-40B4-BE49-F238E27FC236}">
                <a16:creationId xmlns:a16="http://schemas.microsoft.com/office/drawing/2014/main" id="{7F5B8486-DA9C-4437-88E6-ACCFFB7DB99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07546" y="2636240"/>
            <a:ext cx="762280" cy="762280"/>
          </a:xfrm>
          <a:prstGeom prst="rect">
            <a:avLst/>
          </a:prstGeom>
        </p:spPr>
      </p:pic>
      <p:pic>
        <p:nvPicPr>
          <p:cNvPr id="28" name="Graphic 27" descr="Circles with arrows">
            <a:extLst>
              <a:ext uri="{FF2B5EF4-FFF2-40B4-BE49-F238E27FC236}">
                <a16:creationId xmlns:a16="http://schemas.microsoft.com/office/drawing/2014/main" id="{2FA81D51-CCE1-4834-BB95-9B512F2ED0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61143" y="2560180"/>
            <a:ext cx="914400" cy="914400"/>
          </a:xfrm>
          <a:prstGeom prst="rect">
            <a:avLst/>
          </a:prstGeom>
        </p:spPr>
      </p:pic>
      <p:pic>
        <p:nvPicPr>
          <p:cNvPr id="30" name="Graphic 29" descr="User network">
            <a:extLst>
              <a:ext uri="{FF2B5EF4-FFF2-40B4-BE49-F238E27FC236}">
                <a16:creationId xmlns:a16="http://schemas.microsoft.com/office/drawing/2014/main" id="{7D7F77F4-CFAE-4058-A39B-C2FC00F19B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88780" y="2560180"/>
            <a:ext cx="914400" cy="914400"/>
          </a:xfrm>
          <a:prstGeom prst="rect">
            <a:avLst/>
          </a:prstGeom>
        </p:spPr>
      </p:pic>
      <p:sp>
        <p:nvSpPr>
          <p:cNvPr id="9" name="Rectangle 8">
            <a:extLst>
              <a:ext uri="{FF2B5EF4-FFF2-40B4-BE49-F238E27FC236}">
                <a16:creationId xmlns:a16="http://schemas.microsoft.com/office/drawing/2014/main" id="{1B425841-71BB-9848-ADB7-355583360209}"/>
              </a:ext>
            </a:extLst>
          </p:cNvPr>
          <p:cNvSpPr/>
          <p:nvPr/>
        </p:nvSpPr>
        <p:spPr>
          <a:xfrm>
            <a:off x="4114802" y="2492991"/>
            <a:ext cx="155273" cy="3450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C45F506-FEE6-211C-03D3-281995B936D3}"/>
              </a:ext>
            </a:extLst>
          </p:cNvPr>
          <p:cNvSpPr/>
          <p:nvPr/>
        </p:nvSpPr>
        <p:spPr>
          <a:xfrm>
            <a:off x="7967824" y="2492990"/>
            <a:ext cx="155273" cy="3450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1229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76EE79-F404-47DA-A26B-5A9A0F5372A4}"/>
              </a:ext>
            </a:extLst>
          </p:cNvPr>
          <p:cNvSpPr>
            <a:spLocks noGrp="1"/>
          </p:cNvSpPr>
          <p:nvPr>
            <p:ph type="sldNum" sz="quarter" idx="11"/>
          </p:nvPr>
        </p:nvSpPr>
        <p:spPr/>
        <p:txBody>
          <a:bodyPr/>
          <a:lstStyle/>
          <a:p>
            <a:fld id="{19B51A1E-902D-48AF-9020-955120F399B6}" type="slidenum">
              <a:rPr lang="en-US" noProof="0" smtClean="0"/>
              <a:pPr/>
              <a:t>4</a:t>
            </a:fld>
            <a:endParaRPr lang="en-US" noProof="0" dirty="0"/>
          </a:p>
        </p:txBody>
      </p:sp>
      <p:sp>
        <p:nvSpPr>
          <p:cNvPr id="2" name="Title 1">
            <a:extLst>
              <a:ext uri="{FF2B5EF4-FFF2-40B4-BE49-F238E27FC236}">
                <a16:creationId xmlns:a16="http://schemas.microsoft.com/office/drawing/2014/main" id="{59C38F26-5FAF-4DA3-A024-1E2AFE143C0A}"/>
              </a:ext>
            </a:extLst>
          </p:cNvPr>
          <p:cNvSpPr>
            <a:spLocks noGrp="1"/>
          </p:cNvSpPr>
          <p:nvPr>
            <p:ph type="title"/>
          </p:nvPr>
        </p:nvSpPr>
        <p:spPr>
          <a:xfrm>
            <a:off x="1688685" y="556535"/>
            <a:ext cx="9807683" cy="612381"/>
          </a:xfrm>
        </p:spPr>
        <p:txBody>
          <a:bodyPr/>
          <a:lstStyle/>
          <a:p>
            <a:r>
              <a:rPr lang="en-US" sz="3600" b="1" dirty="0">
                <a:solidFill>
                  <a:schemeClr val="accent2">
                    <a:lumMod val="75000"/>
                  </a:schemeClr>
                </a:solidFill>
                <a:latin typeface="Arial" panose="020B0604020202020204" pitchFamily="34" charset="0"/>
                <a:cs typeface="Arial" panose="020B0604020202020204" pitchFamily="34" charset="0"/>
              </a:rPr>
              <a:t>St. Louis AgriBusiness: </a:t>
            </a:r>
            <a:r>
              <a:rPr lang="en-US" sz="3600" b="1" dirty="0">
                <a:solidFill>
                  <a:schemeClr val="tx1"/>
                </a:solidFill>
                <a:latin typeface="Arial" panose="020B0604020202020204" pitchFamily="34" charset="0"/>
                <a:cs typeface="Arial" panose="020B0604020202020204" pitchFamily="34" charset="0"/>
              </a:rPr>
              <a:t>Production Central</a:t>
            </a:r>
          </a:p>
        </p:txBody>
      </p:sp>
      <p:pic>
        <p:nvPicPr>
          <p:cNvPr id="15" name="Picture 14">
            <a:extLst>
              <a:ext uri="{FF2B5EF4-FFF2-40B4-BE49-F238E27FC236}">
                <a16:creationId xmlns:a16="http://schemas.microsoft.com/office/drawing/2014/main" id="{B02186DA-4ED2-4A1F-A119-FFCA63062FAE}"/>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rcRect/>
          <a:stretch/>
        </p:blipFill>
        <p:spPr>
          <a:xfrm>
            <a:off x="280880" y="1586342"/>
            <a:ext cx="6635200" cy="4271223"/>
          </a:xfrm>
          <a:prstGeom prst="rect">
            <a:avLst/>
          </a:prstGeom>
          <a:ln>
            <a:noFill/>
          </a:ln>
          <a:effectLst/>
        </p:spPr>
      </p:pic>
      <p:sp>
        <p:nvSpPr>
          <p:cNvPr id="16" name="Rectangle 15">
            <a:extLst>
              <a:ext uri="{FF2B5EF4-FFF2-40B4-BE49-F238E27FC236}">
                <a16:creationId xmlns:a16="http://schemas.microsoft.com/office/drawing/2014/main" id="{184574C4-5B27-4515-823D-DACD54831A55}"/>
              </a:ext>
            </a:extLst>
          </p:cNvPr>
          <p:cNvSpPr/>
          <p:nvPr/>
        </p:nvSpPr>
        <p:spPr>
          <a:xfrm>
            <a:off x="614384" y="1795684"/>
            <a:ext cx="3018556" cy="2417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500"/>
              </a:lnSpc>
            </a:pPr>
            <a:r>
              <a:rPr lang="en-US" sz="4200" b="1" dirty="0">
                <a:solidFill>
                  <a:schemeClr val="accent2">
                    <a:lumMod val="75000"/>
                  </a:schemeClr>
                </a:solidFill>
                <a:latin typeface="Arial" panose="020B0604020202020204" pitchFamily="34" charset="0"/>
                <a:cs typeface="Arial" panose="020B0604020202020204" pitchFamily="34" charset="0"/>
              </a:rPr>
              <a:t>48% </a:t>
            </a:r>
          </a:p>
          <a:p>
            <a:pPr>
              <a:lnSpc>
                <a:spcPts val="2500"/>
              </a:lnSpc>
              <a:spcAft>
                <a:spcPts val="600"/>
              </a:spcAft>
            </a:pPr>
            <a:r>
              <a:rPr lang="en-US" sz="2000" spc="-100" dirty="0">
                <a:solidFill>
                  <a:schemeClr val="tx1">
                    <a:lumMod val="65000"/>
                    <a:lumOff val="35000"/>
                  </a:schemeClr>
                </a:solidFill>
                <a:latin typeface="Arial" panose="020B0604020202020204" pitchFamily="34" charset="0"/>
                <a:cs typeface="Arial" panose="020B0604020202020204" pitchFamily="34" charset="0"/>
              </a:rPr>
              <a:t>of U.S. Farms are within</a:t>
            </a:r>
          </a:p>
          <a:p>
            <a:pPr>
              <a:lnSpc>
                <a:spcPts val="4500"/>
              </a:lnSpc>
            </a:pPr>
            <a:r>
              <a:rPr lang="en-US" sz="4000" b="1" dirty="0">
                <a:solidFill>
                  <a:schemeClr val="accent2">
                    <a:lumMod val="75000"/>
                  </a:schemeClr>
                </a:solidFill>
                <a:latin typeface="Arial" panose="020B0604020202020204" pitchFamily="34" charset="0"/>
                <a:cs typeface="Arial" panose="020B0604020202020204" pitchFamily="34" charset="0"/>
              </a:rPr>
              <a:t>500 Miles </a:t>
            </a:r>
          </a:p>
          <a:p>
            <a:pPr>
              <a:lnSpc>
                <a:spcPts val="2500"/>
              </a:lnSpc>
            </a:pPr>
            <a:r>
              <a:rPr lang="en-US" sz="2000" spc="-100" dirty="0">
                <a:solidFill>
                  <a:schemeClr val="tx1">
                    <a:lumMod val="65000"/>
                    <a:lumOff val="35000"/>
                  </a:schemeClr>
                </a:solidFill>
                <a:latin typeface="Arial" panose="020B0604020202020204" pitchFamily="34" charset="0"/>
                <a:cs typeface="Arial" panose="020B0604020202020204" pitchFamily="34" charset="0"/>
              </a:rPr>
              <a:t>of the St. Louis Metro</a:t>
            </a:r>
          </a:p>
        </p:txBody>
      </p:sp>
      <p:sp>
        <p:nvSpPr>
          <p:cNvPr id="17" name="Content Placeholder 5">
            <a:extLst>
              <a:ext uri="{FF2B5EF4-FFF2-40B4-BE49-F238E27FC236}">
                <a16:creationId xmlns:a16="http://schemas.microsoft.com/office/drawing/2014/main" id="{65CF235D-C9C3-40C7-A49E-8CDE9E70CC06}"/>
              </a:ext>
            </a:extLst>
          </p:cNvPr>
          <p:cNvSpPr txBox="1">
            <a:spLocks/>
          </p:cNvSpPr>
          <p:nvPr/>
        </p:nvSpPr>
        <p:spPr>
          <a:xfrm>
            <a:off x="280880" y="6350723"/>
            <a:ext cx="4458740" cy="353121"/>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a:solidFill>
                  <a:schemeClr val="bg1">
                    <a:lumMod val="65000"/>
                  </a:schemeClr>
                </a:solidFill>
                <a:latin typeface="Arial" panose="020B0604020202020204" pitchFamily="34" charset="0"/>
                <a:cs typeface="Arial" panose="020B0604020202020204" pitchFamily="34" charset="0"/>
              </a:rPr>
              <a:t>Source: U.S. 2022 Census of Agriculture</a:t>
            </a:r>
          </a:p>
        </p:txBody>
      </p:sp>
      <p:grpSp>
        <p:nvGrpSpPr>
          <p:cNvPr id="8" name="Group 7">
            <a:extLst>
              <a:ext uri="{FF2B5EF4-FFF2-40B4-BE49-F238E27FC236}">
                <a16:creationId xmlns:a16="http://schemas.microsoft.com/office/drawing/2014/main" id="{2CE1B996-9D5E-6ABF-9823-78345A074B24}"/>
              </a:ext>
            </a:extLst>
          </p:cNvPr>
          <p:cNvGrpSpPr/>
          <p:nvPr/>
        </p:nvGrpSpPr>
        <p:grpSpPr>
          <a:xfrm>
            <a:off x="7055559" y="1589831"/>
            <a:ext cx="5136441" cy="4236823"/>
            <a:chOff x="-9331" y="1784414"/>
            <a:chExt cx="5136441" cy="4236823"/>
          </a:xfrm>
        </p:grpSpPr>
        <p:sp>
          <p:nvSpPr>
            <p:cNvPr id="4" name="Rectangle 3">
              <a:extLst>
                <a:ext uri="{FF2B5EF4-FFF2-40B4-BE49-F238E27FC236}">
                  <a16:creationId xmlns:a16="http://schemas.microsoft.com/office/drawing/2014/main" id="{F36B5A88-FC80-4E3C-8E12-2A7A916E1F8D}"/>
                </a:ext>
              </a:extLst>
            </p:cNvPr>
            <p:cNvSpPr/>
            <p:nvPr/>
          </p:nvSpPr>
          <p:spPr>
            <a:xfrm>
              <a:off x="0" y="1910902"/>
              <a:ext cx="5127109" cy="4110335"/>
            </a:xfrm>
            <a:prstGeom prst="rect">
              <a:avLst/>
            </a:prstGeom>
            <a:solidFill>
              <a:srgbClr val="E2E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Content Placeholder 5">
              <a:extLst>
                <a:ext uri="{FF2B5EF4-FFF2-40B4-BE49-F238E27FC236}">
                  <a16:creationId xmlns:a16="http://schemas.microsoft.com/office/drawing/2014/main" id="{0289B417-991E-4D2D-A4DD-892ADAD25941}"/>
                </a:ext>
              </a:extLst>
            </p:cNvPr>
            <p:cNvSpPr txBox="1">
              <a:spLocks/>
            </p:cNvSpPr>
            <p:nvPr/>
          </p:nvSpPr>
          <p:spPr>
            <a:xfrm>
              <a:off x="280880" y="1784414"/>
              <a:ext cx="4846230" cy="3808514"/>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endParaRPr lang="en-US" sz="1000" b="1" dirty="0">
                <a:solidFill>
                  <a:schemeClr val="tx1"/>
                </a:solidFill>
                <a:latin typeface="Arial" panose="020B0604020202020204" pitchFamily="34" charset="0"/>
                <a:cs typeface="Arial" panose="020B0604020202020204" pitchFamily="34" charset="0"/>
              </a:endParaRPr>
            </a:p>
            <a:p>
              <a:pPr marL="0" indent="0">
                <a:lnSpc>
                  <a:spcPct val="100000"/>
                </a:lnSpc>
                <a:spcBef>
                  <a:spcPts val="200"/>
                </a:spcBef>
                <a:buNone/>
              </a:pPr>
              <a:r>
                <a:rPr lang="en-US" sz="2400" b="1" dirty="0">
                  <a:solidFill>
                    <a:schemeClr val="tx1"/>
                  </a:solidFill>
                  <a:latin typeface="Arial" panose="020B0604020202020204" pitchFamily="34" charset="0"/>
                  <a:cs typeface="Arial" panose="020B0604020202020204" pitchFamily="34" charset="0"/>
                </a:rPr>
                <a:t>Regional Statistics</a:t>
              </a: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0" indent="0">
                <a:lnSpc>
                  <a:spcPct val="100000"/>
                </a:lnSpc>
                <a:spcBef>
                  <a:spcPts val="1800"/>
                </a:spcBef>
                <a:buNone/>
              </a:pPr>
              <a:r>
                <a:rPr lang="en-US" dirty="0">
                  <a:solidFill>
                    <a:schemeClr val="tx1">
                      <a:lumMod val="65000"/>
                      <a:lumOff val="35000"/>
                    </a:schemeClr>
                  </a:solidFill>
                  <a:latin typeface="Arial" panose="020B0604020202020204" pitchFamily="34" charset="0"/>
                  <a:cs typeface="Arial" panose="020B0604020202020204" pitchFamily="34" charset="0"/>
                </a:rPr>
                <a:t>Within 500 Miles of St. Louis Metro:</a:t>
              </a:r>
            </a:p>
            <a:p>
              <a:pPr marL="0" indent="0">
                <a:lnSpc>
                  <a:spcPct val="100000"/>
                </a:lnSpc>
                <a:spcBef>
                  <a:spcPts val="200"/>
                </a:spcBef>
                <a:buNone/>
              </a:pPr>
              <a:r>
                <a:rPr lang="en-US" b="1" dirty="0">
                  <a:solidFill>
                    <a:schemeClr val="tx1"/>
                  </a:solidFill>
                  <a:latin typeface="Arial" panose="020B0604020202020204" pitchFamily="34" charset="0"/>
                  <a:cs typeface="Arial" panose="020B0604020202020204" pitchFamily="34" charset="0"/>
                </a:rPr>
                <a:t>48% of U.S. Farms</a:t>
              </a:r>
            </a:p>
            <a:p>
              <a:pPr marL="0" indent="0">
                <a:lnSpc>
                  <a:spcPct val="100000"/>
                </a:lnSpc>
                <a:spcBef>
                  <a:spcPts val="200"/>
                </a:spcBef>
                <a:buNone/>
              </a:pPr>
              <a:r>
                <a:rPr lang="en-US" b="1" dirty="0">
                  <a:solidFill>
                    <a:schemeClr val="tx1"/>
                  </a:solidFill>
                  <a:latin typeface="Arial" panose="020B0604020202020204" pitchFamily="34" charset="0"/>
                  <a:cs typeface="Arial" panose="020B0604020202020204" pitchFamily="34" charset="0"/>
                </a:rPr>
                <a:t>46% of U.S. Agricultural Production</a:t>
              </a:r>
            </a:p>
            <a:p>
              <a:pPr marL="0" indent="0">
                <a:lnSpc>
                  <a:spcPct val="100000"/>
                </a:lnSpc>
                <a:spcBef>
                  <a:spcPts val="200"/>
                </a:spcBef>
                <a:buNone/>
              </a:pPr>
              <a:r>
                <a:rPr lang="en-US" b="1" dirty="0">
                  <a:solidFill>
                    <a:schemeClr val="tx1"/>
                  </a:solidFill>
                  <a:latin typeface="Arial" panose="020B0604020202020204" pitchFamily="34" charset="0"/>
                  <a:cs typeface="Arial" panose="020B0604020202020204" pitchFamily="34" charset="0"/>
                </a:rPr>
                <a:t>49% of U.S. Poultry Sales</a:t>
              </a:r>
            </a:p>
            <a:p>
              <a:pPr marL="0" indent="0">
                <a:lnSpc>
                  <a:spcPct val="100000"/>
                </a:lnSpc>
                <a:spcBef>
                  <a:spcPts val="200"/>
                </a:spcBef>
                <a:buNone/>
              </a:pPr>
              <a:r>
                <a:rPr lang="en-US" b="1" dirty="0">
                  <a:solidFill>
                    <a:schemeClr val="tx1"/>
                  </a:solidFill>
                  <a:latin typeface="Arial" panose="020B0604020202020204" pitchFamily="34" charset="0"/>
                  <a:cs typeface="Arial" panose="020B0604020202020204" pitchFamily="34" charset="0"/>
                </a:rPr>
                <a:t>72% of U.S. Hog Inventories</a:t>
              </a:r>
            </a:p>
            <a:p>
              <a:pPr marL="0" indent="0">
                <a:lnSpc>
                  <a:spcPct val="100000"/>
                </a:lnSpc>
                <a:spcBef>
                  <a:spcPts val="200"/>
                </a:spcBef>
                <a:buNone/>
              </a:pPr>
              <a:r>
                <a:rPr lang="en-US" b="1" dirty="0">
                  <a:solidFill>
                    <a:schemeClr val="tx1"/>
                  </a:solidFill>
                  <a:latin typeface="Arial" panose="020B0604020202020204" pitchFamily="34" charset="0"/>
                  <a:cs typeface="Arial" panose="020B0604020202020204" pitchFamily="34" charset="0"/>
                </a:rPr>
                <a:t>78% of U.S. Corn Production</a:t>
              </a:r>
            </a:p>
            <a:p>
              <a:pPr marL="0" indent="0">
                <a:lnSpc>
                  <a:spcPct val="100000"/>
                </a:lnSpc>
                <a:spcBef>
                  <a:spcPts val="200"/>
                </a:spcBef>
                <a:buNone/>
              </a:pPr>
              <a:r>
                <a:rPr lang="en-US" b="1" dirty="0">
                  <a:solidFill>
                    <a:schemeClr val="tx1"/>
                  </a:solidFill>
                  <a:latin typeface="Arial" panose="020B0604020202020204" pitchFamily="34" charset="0"/>
                  <a:cs typeface="Arial" panose="020B0604020202020204" pitchFamily="34" charset="0"/>
                </a:rPr>
                <a:t>81% of U.S. Soybean Production</a:t>
              </a:r>
            </a:p>
            <a:p>
              <a:pPr marL="0" indent="0">
                <a:lnSpc>
                  <a:spcPct val="100000"/>
                </a:lnSpc>
                <a:spcBef>
                  <a:spcPts val="200"/>
                </a:spcBef>
                <a:buNone/>
              </a:pPr>
              <a:r>
                <a:rPr lang="en-US" dirty="0">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a:p>
              <a:pPr marL="0" indent="0">
                <a:lnSpc>
                  <a:spcPct val="100000"/>
                </a:lnSpc>
                <a:spcBef>
                  <a:spcPts val="200"/>
                </a:spcBef>
                <a:buNone/>
              </a:pPr>
              <a:r>
                <a:rPr lang="en-US" dirty="0">
                  <a:solidFill>
                    <a:schemeClr val="tx1">
                      <a:lumMod val="65000"/>
                      <a:lumOff val="35000"/>
                    </a:schemeClr>
                  </a:solidFill>
                  <a:latin typeface="Arial" panose="020B0604020202020204" pitchFamily="34" charset="0"/>
                  <a:cs typeface="Arial" panose="020B0604020202020204" pitchFamily="34" charset="0"/>
                </a:rPr>
                <a:t>St. Louis Metro has:</a:t>
              </a:r>
            </a:p>
            <a:p>
              <a:pPr marL="0" indent="0">
                <a:lnSpc>
                  <a:spcPct val="100000"/>
                </a:lnSpc>
                <a:spcBef>
                  <a:spcPts val="200"/>
                </a:spcBef>
                <a:buNone/>
              </a:pPr>
              <a:r>
                <a:rPr lang="en-US" b="1" dirty="0">
                  <a:solidFill>
                    <a:schemeClr val="tx1"/>
                  </a:solidFill>
                  <a:latin typeface="Arial" panose="020B0604020202020204" pitchFamily="34" charset="0"/>
                  <a:cs typeface="Arial" panose="020B0604020202020204" pitchFamily="34" charset="0"/>
                </a:rPr>
                <a:t>19,376 Farm Producers</a:t>
              </a:r>
            </a:p>
            <a:p>
              <a:pPr marL="0" indent="0">
                <a:lnSpc>
                  <a:spcPct val="100000"/>
                </a:lnSpc>
                <a:spcBef>
                  <a:spcPts val="200"/>
                </a:spcBef>
                <a:buNone/>
              </a:pPr>
              <a:r>
                <a:rPr lang="en-US" b="1" dirty="0">
                  <a:solidFill>
                    <a:schemeClr val="tx1"/>
                  </a:solidFill>
                  <a:latin typeface="Arial" panose="020B0604020202020204" pitchFamily="34" charset="0"/>
                  <a:cs typeface="Arial" panose="020B0604020202020204" pitchFamily="34" charset="0"/>
                </a:rPr>
                <a:t>10,584 Farms </a:t>
              </a:r>
              <a:r>
                <a:rPr lang="en-US" dirty="0">
                  <a:latin typeface="Arial" panose="020B0604020202020204" pitchFamily="34" charset="0"/>
                  <a:cs typeface="Arial" panose="020B0604020202020204" pitchFamily="34" charset="0"/>
                </a:rPr>
                <a:t>covering </a:t>
              </a:r>
              <a:r>
                <a:rPr lang="en-US" b="1" dirty="0">
                  <a:solidFill>
                    <a:schemeClr val="tx1"/>
                  </a:solidFill>
                  <a:latin typeface="Arial" panose="020B0604020202020204" pitchFamily="34" charset="0"/>
                  <a:cs typeface="Arial" panose="020B0604020202020204" pitchFamily="34" charset="0"/>
                </a:rPr>
                <a:t>2.8 million </a:t>
              </a:r>
              <a:r>
                <a:rPr lang="en-US" dirty="0">
                  <a:latin typeface="Arial" panose="020B0604020202020204" pitchFamily="34" charset="0"/>
                  <a:cs typeface="Arial" panose="020B0604020202020204" pitchFamily="34" charset="0"/>
                </a:rPr>
                <a:t>acres</a:t>
              </a:r>
            </a:p>
          </p:txBody>
        </p:sp>
        <p:cxnSp>
          <p:nvCxnSpPr>
            <p:cNvPr id="10" name="Straight Connector 9">
              <a:extLst>
                <a:ext uri="{FF2B5EF4-FFF2-40B4-BE49-F238E27FC236}">
                  <a16:creationId xmlns:a16="http://schemas.microsoft.com/office/drawing/2014/main" id="{E4F9E218-5E2C-4395-896A-6A6B496CC6D3}"/>
                </a:ext>
              </a:extLst>
            </p:cNvPr>
            <p:cNvCxnSpPr>
              <a:cxnSpLocks/>
            </p:cNvCxnSpPr>
            <p:nvPr/>
          </p:nvCxnSpPr>
          <p:spPr>
            <a:xfrm>
              <a:off x="-9331" y="2461558"/>
              <a:ext cx="5127109"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A7834E6C-27FE-4444-8342-ABC2BB8EDE46}"/>
              </a:ext>
            </a:extLst>
          </p:cNvPr>
          <p:cNvGrpSpPr/>
          <p:nvPr/>
        </p:nvGrpSpPr>
        <p:grpSpPr>
          <a:xfrm>
            <a:off x="474072" y="249669"/>
            <a:ext cx="1045735" cy="1045735"/>
            <a:chOff x="474072" y="249669"/>
            <a:chExt cx="1045735" cy="1045735"/>
          </a:xfrm>
        </p:grpSpPr>
        <p:sp>
          <p:nvSpPr>
            <p:cNvPr id="6" name="Oval 5">
              <a:extLst>
                <a:ext uri="{FF2B5EF4-FFF2-40B4-BE49-F238E27FC236}">
                  <a16:creationId xmlns:a16="http://schemas.microsoft.com/office/drawing/2014/main" id="{0821CDB5-0F17-4DA3-9714-353CA2ACCAE8}"/>
                </a:ext>
              </a:extLst>
            </p:cNvPr>
            <p:cNvSpPr>
              <a:spLocks noChangeAspect="1"/>
            </p:cNvSpPr>
            <p:nvPr/>
          </p:nvSpPr>
          <p:spPr>
            <a:xfrm>
              <a:off x="474072" y="249669"/>
              <a:ext cx="1045735" cy="104573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4" name="Graphic 13" descr="Marker">
              <a:extLst>
                <a:ext uri="{FF2B5EF4-FFF2-40B4-BE49-F238E27FC236}">
                  <a16:creationId xmlns:a16="http://schemas.microsoft.com/office/drawing/2014/main" id="{EEE55C15-BE15-4E18-A587-B7A01BD606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9739" y="330716"/>
              <a:ext cx="914400" cy="914400"/>
            </a:xfrm>
            <a:prstGeom prst="rect">
              <a:avLst/>
            </a:prstGeom>
          </p:spPr>
        </p:pic>
      </p:grpSp>
    </p:spTree>
    <p:extLst>
      <p:ext uri="{BB962C8B-B14F-4D97-AF65-F5344CB8AC3E}">
        <p14:creationId xmlns:p14="http://schemas.microsoft.com/office/powerpoint/2010/main" val="3841118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1CC81F6C-538B-4344-8391-5D07AD6A07B4}"/>
              </a:ext>
            </a:extLst>
          </p:cNvPr>
          <p:cNvSpPr/>
          <p:nvPr/>
        </p:nvSpPr>
        <p:spPr>
          <a:xfrm>
            <a:off x="8373442" y="2521186"/>
            <a:ext cx="3635057" cy="357536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3200" dirty="0">
              <a:solidFill>
                <a:schemeClr val="tx1">
                  <a:lumMod val="50000"/>
                  <a:lumOff val="50000"/>
                </a:schemeClr>
              </a:solidFill>
              <a:latin typeface="Arial" panose="020B0604020202020204" pitchFamily="34" charset="0"/>
              <a:cs typeface="Arial" panose="020B0604020202020204" pitchFamily="34" charset="0"/>
            </a:endParaRPr>
          </a:p>
          <a:p>
            <a:pPr algn="ctr">
              <a:lnSpc>
                <a:spcPts val="1200"/>
              </a:lnSpc>
              <a:spcAft>
                <a:spcPts val="600"/>
              </a:spcAft>
            </a:pPr>
            <a:r>
              <a:rPr lang="en-US" sz="1400" b="1" u="sng" dirty="0">
                <a:solidFill>
                  <a:schemeClr val="tx1">
                    <a:lumMod val="65000"/>
                    <a:lumOff val="35000"/>
                  </a:schemeClr>
                </a:solidFill>
                <a:latin typeface="Arial" panose="020B0604020202020204" pitchFamily="34" charset="0"/>
                <a:cs typeface="Arial" panose="020B0604020202020204" pitchFamily="34" charset="0"/>
              </a:rPr>
              <a:t>Non-Profits/Institutions:</a:t>
            </a:r>
          </a:p>
          <a:p>
            <a:pPr algn="ctr">
              <a:lnSpc>
                <a:spcPts val="2100"/>
              </a:lnSpc>
            </a:pPr>
            <a:r>
              <a:rPr lang="en-US" sz="1400" dirty="0">
                <a:solidFill>
                  <a:schemeClr val="tx1">
                    <a:lumMod val="95000"/>
                    <a:lumOff val="5000"/>
                  </a:schemeClr>
                </a:solidFill>
                <a:latin typeface="Arial" panose="020B0604020202020204" pitchFamily="34" charset="0"/>
                <a:cs typeface="Arial" panose="020B0604020202020204" pitchFamily="34" charset="0"/>
              </a:rPr>
              <a:t>Danforth Plant Science Center</a:t>
            </a:r>
          </a:p>
          <a:p>
            <a:pPr algn="ctr">
              <a:lnSpc>
                <a:spcPts val="2100"/>
              </a:lnSpc>
            </a:pPr>
            <a:r>
              <a:rPr lang="en-US" sz="1400" dirty="0">
                <a:solidFill>
                  <a:schemeClr val="tx1">
                    <a:lumMod val="95000"/>
                    <a:lumOff val="5000"/>
                  </a:schemeClr>
                </a:solidFill>
                <a:latin typeface="Arial" panose="020B0604020202020204" pitchFamily="34" charset="0"/>
                <a:cs typeface="Arial" panose="020B0604020202020204" pitchFamily="34" charset="0"/>
              </a:rPr>
              <a:t>Missouri Botanical Garden</a:t>
            </a:r>
          </a:p>
          <a:p>
            <a:pPr algn="ctr">
              <a:lnSpc>
                <a:spcPts val="2100"/>
              </a:lnSpc>
            </a:pPr>
            <a:r>
              <a:rPr lang="en-US" sz="1400" dirty="0">
                <a:solidFill>
                  <a:schemeClr val="tx1">
                    <a:lumMod val="95000"/>
                    <a:lumOff val="5000"/>
                  </a:schemeClr>
                </a:solidFill>
                <a:latin typeface="Arial" panose="020B0604020202020204" pitchFamily="34" charset="0"/>
                <a:cs typeface="Arial" panose="020B0604020202020204" pitchFamily="34" charset="0"/>
              </a:rPr>
              <a:t>University of Missouri</a:t>
            </a:r>
          </a:p>
          <a:p>
            <a:pPr algn="ctr">
              <a:lnSpc>
                <a:spcPts val="2100"/>
              </a:lnSpc>
            </a:pPr>
            <a:r>
              <a:rPr lang="en-US" sz="1400" dirty="0">
                <a:solidFill>
                  <a:schemeClr val="tx1">
                    <a:lumMod val="95000"/>
                    <a:lumOff val="5000"/>
                  </a:schemeClr>
                </a:solidFill>
                <a:latin typeface="Arial" panose="020B0604020202020204" pitchFamily="34" charset="0"/>
                <a:cs typeface="Arial" panose="020B0604020202020204" pitchFamily="34" charset="0"/>
              </a:rPr>
              <a:t>University of Illinois</a:t>
            </a:r>
          </a:p>
          <a:p>
            <a:pPr algn="ctr">
              <a:lnSpc>
                <a:spcPts val="2100"/>
              </a:lnSpc>
            </a:pPr>
            <a:r>
              <a:rPr lang="en-US" sz="1400" dirty="0">
                <a:solidFill>
                  <a:schemeClr val="tx1">
                    <a:lumMod val="95000"/>
                    <a:lumOff val="5000"/>
                  </a:schemeClr>
                </a:solidFill>
                <a:latin typeface="Arial" panose="020B0604020202020204" pitchFamily="34" charset="0"/>
                <a:cs typeface="Arial" panose="020B0604020202020204" pitchFamily="34" charset="0"/>
              </a:rPr>
              <a:t>St. Louis University</a:t>
            </a:r>
          </a:p>
          <a:p>
            <a:pPr algn="ctr">
              <a:lnSpc>
                <a:spcPts val="2100"/>
              </a:lnSpc>
            </a:pPr>
            <a:r>
              <a:rPr lang="en-US" sz="1400" dirty="0">
                <a:solidFill>
                  <a:schemeClr val="tx1">
                    <a:lumMod val="95000"/>
                    <a:lumOff val="5000"/>
                  </a:schemeClr>
                </a:solidFill>
                <a:latin typeface="Arial" panose="020B0604020202020204" pitchFamily="34" charset="0"/>
                <a:cs typeface="Arial" panose="020B0604020202020204" pitchFamily="34" charset="0"/>
              </a:rPr>
              <a:t>St. Louis Community College</a:t>
            </a:r>
          </a:p>
          <a:p>
            <a:pPr algn="ctr">
              <a:lnSpc>
                <a:spcPts val="2100"/>
              </a:lnSpc>
            </a:pPr>
            <a:r>
              <a:rPr lang="en-US" sz="1400" dirty="0">
                <a:solidFill>
                  <a:schemeClr val="tx1">
                    <a:lumMod val="95000"/>
                    <a:lumOff val="5000"/>
                  </a:schemeClr>
                </a:solidFill>
                <a:latin typeface="Arial" panose="020B0604020202020204" pitchFamily="34" charset="0"/>
                <a:cs typeface="Arial" panose="020B0604020202020204" pitchFamily="34" charset="0"/>
              </a:rPr>
              <a:t>Southern Illinois Universities </a:t>
            </a:r>
          </a:p>
          <a:p>
            <a:pPr algn="ctr">
              <a:lnSpc>
                <a:spcPts val="2100"/>
              </a:lnSpc>
            </a:pPr>
            <a:r>
              <a:rPr lang="en-US" sz="1400" dirty="0">
                <a:solidFill>
                  <a:schemeClr val="tx1">
                    <a:lumMod val="95000"/>
                    <a:lumOff val="5000"/>
                  </a:schemeClr>
                </a:solidFill>
                <a:latin typeface="Arial" panose="020B0604020202020204" pitchFamily="34" charset="0"/>
                <a:cs typeface="Arial" panose="020B0604020202020204" pitchFamily="34" charset="0"/>
              </a:rPr>
              <a:t>Washington University</a:t>
            </a:r>
          </a:p>
          <a:p>
            <a:pPr algn="ctr">
              <a:lnSpc>
                <a:spcPts val="2100"/>
              </a:lnSpc>
            </a:pPr>
            <a:r>
              <a:rPr lang="en-US" sz="1400" dirty="0">
                <a:solidFill>
                  <a:schemeClr val="tx1">
                    <a:lumMod val="95000"/>
                    <a:lumOff val="5000"/>
                  </a:schemeClr>
                </a:solidFill>
                <a:latin typeface="Arial" panose="020B0604020202020204" pitchFamily="34" charset="0"/>
                <a:cs typeface="Arial" panose="020B0604020202020204" pitchFamily="34" charset="0"/>
              </a:rPr>
              <a:t>39 North District</a:t>
            </a:r>
          </a:p>
          <a:p>
            <a:pPr algn="ctr">
              <a:lnSpc>
                <a:spcPts val="2100"/>
              </a:lnSpc>
            </a:pPr>
            <a:r>
              <a:rPr lang="en-US" sz="1400" dirty="0" err="1">
                <a:solidFill>
                  <a:schemeClr val="tx1">
                    <a:lumMod val="95000"/>
                    <a:lumOff val="5000"/>
                  </a:schemeClr>
                </a:solidFill>
                <a:latin typeface="Arial" panose="020B0604020202020204" pitchFamily="34" charset="0"/>
                <a:cs typeface="Arial" panose="020B0604020202020204" pitchFamily="34" charset="0"/>
              </a:rPr>
              <a:t>BioSTL</a:t>
            </a:r>
            <a:endParaRPr lang="en-US" sz="1400" dirty="0">
              <a:solidFill>
                <a:schemeClr val="tx1">
                  <a:lumMod val="95000"/>
                  <a:lumOff val="5000"/>
                </a:schemeClr>
              </a:solidFill>
              <a:latin typeface="Arial" panose="020B0604020202020204" pitchFamily="34" charset="0"/>
              <a:cs typeface="Arial" panose="020B0604020202020204" pitchFamily="34" charset="0"/>
            </a:endParaRPr>
          </a:p>
          <a:p>
            <a:pPr algn="ctr"/>
            <a:endParaRPr lang="en-US" dirty="0">
              <a:solidFill>
                <a:schemeClr val="tx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7976EE79-F404-47DA-A26B-5A9A0F5372A4}"/>
              </a:ext>
            </a:extLst>
          </p:cNvPr>
          <p:cNvSpPr>
            <a:spLocks noGrp="1"/>
          </p:cNvSpPr>
          <p:nvPr>
            <p:ph type="sldNum" sz="quarter" idx="11"/>
          </p:nvPr>
        </p:nvSpPr>
        <p:spPr/>
        <p:txBody>
          <a:bodyPr/>
          <a:lstStyle/>
          <a:p>
            <a:fld id="{19B51A1E-902D-48AF-9020-955120F399B6}" type="slidenum">
              <a:rPr lang="en-US" noProof="0" smtClean="0"/>
              <a:pPr/>
              <a:t>5</a:t>
            </a:fld>
            <a:endParaRPr lang="en-US" noProof="0" dirty="0"/>
          </a:p>
        </p:txBody>
      </p:sp>
      <p:grpSp>
        <p:nvGrpSpPr>
          <p:cNvPr id="9" name="Group 8">
            <a:extLst>
              <a:ext uri="{FF2B5EF4-FFF2-40B4-BE49-F238E27FC236}">
                <a16:creationId xmlns:a16="http://schemas.microsoft.com/office/drawing/2014/main" id="{F2A97094-7417-426D-882E-915ED4E50BD8}"/>
              </a:ext>
            </a:extLst>
          </p:cNvPr>
          <p:cNvGrpSpPr/>
          <p:nvPr/>
        </p:nvGrpSpPr>
        <p:grpSpPr>
          <a:xfrm>
            <a:off x="474072" y="249669"/>
            <a:ext cx="1045735" cy="1045735"/>
            <a:chOff x="474072" y="249669"/>
            <a:chExt cx="1045735" cy="1045735"/>
          </a:xfrm>
        </p:grpSpPr>
        <p:sp>
          <p:nvSpPr>
            <p:cNvPr id="6" name="Oval 5">
              <a:extLst>
                <a:ext uri="{FF2B5EF4-FFF2-40B4-BE49-F238E27FC236}">
                  <a16:creationId xmlns:a16="http://schemas.microsoft.com/office/drawing/2014/main" id="{0821CDB5-0F17-4DA3-9714-353CA2ACCAE8}"/>
                </a:ext>
              </a:extLst>
            </p:cNvPr>
            <p:cNvSpPr>
              <a:spLocks noChangeAspect="1"/>
            </p:cNvSpPr>
            <p:nvPr/>
          </p:nvSpPr>
          <p:spPr>
            <a:xfrm>
              <a:off x="474072" y="249669"/>
              <a:ext cx="1045735" cy="104573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Picture Placeholder 94" descr="foliage">
              <a:extLst>
                <a:ext uri="{FF2B5EF4-FFF2-40B4-BE49-F238E27FC236}">
                  <a16:creationId xmlns:a16="http://schemas.microsoft.com/office/drawing/2014/main" id="{291DB379-0C8D-4287-B44E-7087668BF7E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42951" y="418548"/>
              <a:ext cx="686203" cy="686203"/>
            </a:xfrm>
            <a:prstGeom prst="rect">
              <a:avLst/>
            </a:prstGeom>
          </p:spPr>
        </p:pic>
      </p:grpSp>
      <p:sp>
        <p:nvSpPr>
          <p:cNvPr id="2" name="Title 1">
            <a:extLst>
              <a:ext uri="{FF2B5EF4-FFF2-40B4-BE49-F238E27FC236}">
                <a16:creationId xmlns:a16="http://schemas.microsoft.com/office/drawing/2014/main" id="{59C38F26-5FAF-4DA3-A024-1E2AFE143C0A}"/>
              </a:ext>
            </a:extLst>
          </p:cNvPr>
          <p:cNvSpPr>
            <a:spLocks noGrp="1"/>
          </p:cNvSpPr>
          <p:nvPr>
            <p:ph type="title"/>
          </p:nvPr>
        </p:nvSpPr>
        <p:spPr>
          <a:xfrm>
            <a:off x="1688686" y="556535"/>
            <a:ext cx="9649874" cy="548215"/>
          </a:xfrm>
        </p:spPr>
        <p:txBody>
          <a:bodyPr/>
          <a:lstStyle/>
          <a:p>
            <a:r>
              <a:rPr lang="en-US" sz="3600" b="1" dirty="0">
                <a:solidFill>
                  <a:schemeClr val="accent2">
                    <a:lumMod val="75000"/>
                  </a:schemeClr>
                </a:solidFill>
                <a:latin typeface="Arial" panose="020B0604020202020204" pitchFamily="34" charset="0"/>
                <a:cs typeface="Arial" panose="020B0604020202020204" pitchFamily="34" charset="0"/>
              </a:rPr>
              <a:t>St. Louis AgriBusiness </a:t>
            </a:r>
            <a:r>
              <a:rPr lang="en-US" sz="3600" b="1" dirty="0">
                <a:solidFill>
                  <a:schemeClr val="tx1"/>
                </a:solidFill>
                <a:latin typeface="Arial" panose="020B0604020202020204" pitchFamily="34" charset="0"/>
                <a:cs typeface="Arial" panose="020B0604020202020204" pitchFamily="34" charset="0"/>
              </a:rPr>
              <a:t>Specializations</a:t>
            </a:r>
          </a:p>
        </p:txBody>
      </p:sp>
      <p:sp>
        <p:nvSpPr>
          <p:cNvPr id="8" name="Content Placeholder 5">
            <a:extLst>
              <a:ext uri="{FF2B5EF4-FFF2-40B4-BE49-F238E27FC236}">
                <a16:creationId xmlns:a16="http://schemas.microsoft.com/office/drawing/2014/main" id="{3AA03BFF-1089-4E39-8573-CC18167D0638}"/>
              </a:ext>
            </a:extLst>
          </p:cNvPr>
          <p:cNvSpPr txBox="1">
            <a:spLocks/>
          </p:cNvSpPr>
          <p:nvPr/>
        </p:nvSpPr>
        <p:spPr>
          <a:xfrm>
            <a:off x="394009" y="1562899"/>
            <a:ext cx="7229101" cy="1568095"/>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Font typeface="Arial" panose="020B0604020202020204" pitchFamily="34" charset="0"/>
              <a:buNone/>
            </a:pPr>
            <a:r>
              <a:rPr lang="en-US" sz="2000" b="1" dirty="0">
                <a:solidFill>
                  <a:schemeClr val="accent2">
                    <a:lumMod val="75000"/>
                  </a:schemeClr>
                </a:solidFill>
                <a:latin typeface="Arial" panose="020B0604020202020204" pitchFamily="34" charset="0"/>
                <a:cs typeface="Arial" panose="020B0604020202020204" pitchFamily="34" charset="0"/>
              </a:rPr>
              <a:t>St. Louis </a:t>
            </a:r>
            <a:r>
              <a:rPr lang="en-US" sz="2000" dirty="0">
                <a:latin typeface="Arial" panose="020B0604020202020204" pitchFamily="34" charset="0"/>
                <a:cs typeface="Arial" panose="020B0604020202020204" pitchFamily="34" charset="0"/>
              </a:rPr>
              <a:t>has a long history as a center of AgriBusiness, with </a:t>
            </a:r>
          </a:p>
          <a:p>
            <a:pPr marL="0" indent="0">
              <a:spcBef>
                <a:spcPts val="200"/>
              </a:spcBef>
              <a:buFont typeface="Arial" panose="020B0604020202020204" pitchFamily="34" charset="0"/>
              <a:buNone/>
            </a:pPr>
            <a:r>
              <a:rPr lang="en-US" sz="2000" b="1" dirty="0">
                <a:latin typeface="Arial" panose="020B0604020202020204" pitchFamily="34" charset="0"/>
                <a:cs typeface="Arial" panose="020B0604020202020204" pitchFamily="34" charset="0"/>
              </a:rPr>
              <a:t>major companies and institutions</a:t>
            </a:r>
            <a:r>
              <a:rPr lang="en-US" sz="2000" dirty="0">
                <a:latin typeface="Arial" panose="020B0604020202020204" pitchFamily="34" charset="0"/>
                <a:cs typeface="Arial" panose="020B0604020202020204" pitchFamily="34" charset="0"/>
              </a:rPr>
              <a:t> located in the region</a:t>
            </a:r>
          </a:p>
          <a:p>
            <a:pPr marL="0" indent="0">
              <a:spcBef>
                <a:spcPts val="200"/>
              </a:spcBef>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0" indent="0">
              <a:spcBef>
                <a:spcPts val="200"/>
              </a:spcBef>
              <a:buNone/>
            </a:pPr>
            <a:r>
              <a:rPr lang="en-US" sz="2000" dirty="0">
                <a:latin typeface="Arial" panose="020B0604020202020204" pitchFamily="34" charset="0"/>
                <a:cs typeface="Arial" panose="020B0604020202020204" pitchFamily="34" charset="0"/>
              </a:rPr>
              <a:t>That history, and continuing AgriBusiness innovation, is shown through the industry specializations found here:</a:t>
            </a:r>
          </a:p>
        </p:txBody>
      </p:sp>
      <p:sp>
        <p:nvSpPr>
          <p:cNvPr id="11" name="Content Placeholder 5">
            <a:extLst>
              <a:ext uri="{FF2B5EF4-FFF2-40B4-BE49-F238E27FC236}">
                <a16:creationId xmlns:a16="http://schemas.microsoft.com/office/drawing/2014/main" id="{BFD51FF0-C758-4F21-8ECF-22D9C9604590}"/>
              </a:ext>
            </a:extLst>
          </p:cNvPr>
          <p:cNvSpPr txBox="1">
            <a:spLocks/>
          </p:cNvSpPr>
          <p:nvPr/>
        </p:nvSpPr>
        <p:spPr>
          <a:xfrm>
            <a:off x="474071" y="6293884"/>
            <a:ext cx="6482989"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a:solidFill>
                  <a:schemeClr val="bg1">
                    <a:lumMod val="65000"/>
                  </a:schemeClr>
                </a:solidFill>
                <a:latin typeface="Arial" panose="020B0604020202020204" pitchFamily="34" charset="0"/>
                <a:cs typeface="Arial" panose="020B0604020202020204" pitchFamily="34" charset="0"/>
              </a:rPr>
              <a:t>Notes: Specialization in 2024 employment from location quotient analysis that compares St. Louis MSA industry employment with U.S. averages. Source: Lightcast</a:t>
            </a:r>
          </a:p>
        </p:txBody>
      </p:sp>
      <p:sp>
        <p:nvSpPr>
          <p:cNvPr id="14" name="Rectangle 13">
            <a:extLst>
              <a:ext uri="{FF2B5EF4-FFF2-40B4-BE49-F238E27FC236}">
                <a16:creationId xmlns:a16="http://schemas.microsoft.com/office/drawing/2014/main" id="{A96B0BC9-0F69-4849-9E53-2CC16DB91DEF}"/>
              </a:ext>
            </a:extLst>
          </p:cNvPr>
          <p:cNvSpPr/>
          <p:nvPr/>
        </p:nvSpPr>
        <p:spPr>
          <a:xfrm>
            <a:off x="1" y="3105871"/>
            <a:ext cx="7979434" cy="2587624"/>
          </a:xfrm>
          <a:prstGeom prst="rect">
            <a:avLst/>
          </a:prstGeom>
          <a:solidFill>
            <a:srgbClr val="E2E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1CAB4935-7795-49B3-B582-9D4B9669C6B3}"/>
              </a:ext>
            </a:extLst>
          </p:cNvPr>
          <p:cNvCxnSpPr>
            <a:cxnSpLocks/>
          </p:cNvCxnSpPr>
          <p:nvPr/>
        </p:nvCxnSpPr>
        <p:spPr>
          <a:xfrm>
            <a:off x="0" y="3799667"/>
            <a:ext cx="7979434"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5">
            <a:extLst>
              <a:ext uri="{FF2B5EF4-FFF2-40B4-BE49-F238E27FC236}">
                <a16:creationId xmlns:a16="http://schemas.microsoft.com/office/drawing/2014/main" id="{661B2BD3-C11F-4DE3-9DEC-F21854BF85BA}"/>
              </a:ext>
            </a:extLst>
          </p:cNvPr>
          <p:cNvSpPr txBox="1">
            <a:spLocks/>
          </p:cNvSpPr>
          <p:nvPr/>
        </p:nvSpPr>
        <p:spPr>
          <a:xfrm>
            <a:off x="394009" y="3106788"/>
            <a:ext cx="7585425" cy="2586708"/>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endParaRPr lang="en-US" sz="1000" b="1" dirty="0">
              <a:solidFill>
                <a:schemeClr val="tx1"/>
              </a:solidFill>
              <a:latin typeface="Arial" panose="020B0604020202020204" pitchFamily="34" charset="0"/>
              <a:cs typeface="Arial" panose="020B0604020202020204" pitchFamily="34" charset="0"/>
            </a:endParaRPr>
          </a:p>
          <a:p>
            <a:pPr marL="0" indent="0">
              <a:lnSpc>
                <a:spcPct val="100000"/>
              </a:lnSpc>
              <a:spcBef>
                <a:spcPts val="200"/>
              </a:spcBef>
              <a:buNone/>
            </a:pPr>
            <a:r>
              <a:rPr lang="en-US" sz="2200" b="1" dirty="0">
                <a:solidFill>
                  <a:schemeClr val="tx1"/>
                </a:solidFill>
                <a:latin typeface="Arial" panose="020B0604020202020204" pitchFamily="34" charset="0"/>
                <a:cs typeface="Arial" panose="020B0604020202020204" pitchFamily="34" charset="0"/>
              </a:rPr>
              <a:t>St. Louis Metro AgriBusiness Job Specializations</a:t>
            </a:r>
            <a:endParaRPr lang="en-US" sz="2200" dirty="0">
              <a:solidFill>
                <a:schemeClr val="tx1">
                  <a:lumMod val="65000"/>
                  <a:lumOff val="35000"/>
                </a:schemeClr>
              </a:solidFill>
              <a:latin typeface="Arial" panose="020B0604020202020204" pitchFamily="34" charset="0"/>
              <a:cs typeface="Arial" panose="020B0604020202020204" pitchFamily="34" charset="0"/>
            </a:endParaRPr>
          </a:p>
          <a:p>
            <a:pPr marL="0" indent="0">
              <a:lnSpc>
                <a:spcPct val="100000"/>
              </a:lnSpc>
              <a:spcBef>
                <a:spcPts val="200"/>
              </a:spcBef>
              <a:buNone/>
            </a:pPr>
            <a:endParaRPr lang="en-US" sz="1200" b="1" dirty="0">
              <a:latin typeface="Arial" panose="020B0604020202020204" pitchFamily="34" charset="0"/>
              <a:cs typeface="Arial" panose="020B0604020202020204" pitchFamily="34" charset="0"/>
            </a:endParaRPr>
          </a:p>
          <a:p>
            <a:pPr marL="0" indent="0">
              <a:lnSpc>
                <a:spcPct val="100000"/>
              </a:lnSpc>
              <a:spcBef>
                <a:spcPts val="0"/>
              </a:spcBef>
              <a:buNone/>
            </a:pPr>
            <a:r>
              <a:rPr lang="en-US" sz="2200" b="1" dirty="0">
                <a:solidFill>
                  <a:schemeClr val="accent2">
                    <a:lumMod val="75000"/>
                  </a:schemeClr>
                </a:solidFill>
                <a:latin typeface="Arial" panose="020B0604020202020204" pitchFamily="34" charset="0"/>
                <a:cs typeface="Arial" panose="020B0604020202020204" pitchFamily="34" charset="0"/>
              </a:rPr>
              <a:t>3.4X</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more specialized in jobs for </a:t>
            </a:r>
            <a:r>
              <a:rPr lang="en-US" b="1" dirty="0">
                <a:solidFill>
                  <a:schemeClr val="accent2">
                    <a:lumMod val="75000"/>
                  </a:schemeClr>
                </a:solidFill>
                <a:latin typeface="Arial" panose="020B0604020202020204" pitchFamily="34" charset="0"/>
                <a:cs typeface="Arial" panose="020B0604020202020204" pitchFamily="34" charset="0"/>
              </a:rPr>
              <a:t>Animal Food Manufacturing</a:t>
            </a:r>
          </a:p>
          <a:p>
            <a:pPr marL="0" indent="0">
              <a:lnSpc>
                <a:spcPct val="100000"/>
              </a:lnSpc>
              <a:spcBef>
                <a:spcPts val="0"/>
              </a:spcBef>
              <a:buNone/>
            </a:pPr>
            <a:r>
              <a:rPr lang="en-US" sz="2200" b="1" dirty="0">
                <a:solidFill>
                  <a:schemeClr val="accent2">
                    <a:lumMod val="75000"/>
                  </a:schemeClr>
                </a:solidFill>
                <a:latin typeface="Arial" panose="020B0604020202020204" pitchFamily="34" charset="0"/>
                <a:cs typeface="Arial" panose="020B0604020202020204" pitchFamily="34" charset="0"/>
              </a:rPr>
              <a:t>1.9X </a:t>
            </a:r>
            <a:r>
              <a:rPr lang="en-US" dirty="0">
                <a:latin typeface="Arial" panose="020B0604020202020204" pitchFamily="34" charset="0"/>
                <a:cs typeface="Arial" panose="020B0604020202020204" pitchFamily="34" charset="0"/>
              </a:rPr>
              <a:t>more specialized in jobs for </a:t>
            </a:r>
            <a:r>
              <a:rPr lang="en-US" b="1" dirty="0">
                <a:solidFill>
                  <a:schemeClr val="accent2">
                    <a:lumMod val="75000"/>
                  </a:schemeClr>
                </a:solidFill>
                <a:latin typeface="Arial" panose="020B0604020202020204" pitchFamily="34" charset="0"/>
                <a:cs typeface="Arial" panose="020B0604020202020204" pitchFamily="34" charset="0"/>
              </a:rPr>
              <a:t>Agric. Chemical Manufacturing</a:t>
            </a:r>
          </a:p>
          <a:p>
            <a:pPr marL="0" indent="0">
              <a:lnSpc>
                <a:spcPct val="100000"/>
              </a:lnSpc>
              <a:spcBef>
                <a:spcPts val="0"/>
              </a:spcBef>
              <a:buNone/>
            </a:pPr>
            <a:r>
              <a:rPr lang="en-US" sz="2200" b="1" dirty="0">
                <a:solidFill>
                  <a:schemeClr val="accent2">
                    <a:lumMod val="75000"/>
                  </a:schemeClr>
                </a:solidFill>
                <a:latin typeface="Arial" panose="020B0604020202020204" pitchFamily="34" charset="0"/>
                <a:cs typeface="Arial" panose="020B0604020202020204" pitchFamily="34" charset="0"/>
              </a:rPr>
              <a:t>1.8X </a:t>
            </a:r>
            <a:r>
              <a:rPr lang="en-US" dirty="0">
                <a:latin typeface="Arial" panose="020B0604020202020204" pitchFamily="34" charset="0"/>
                <a:cs typeface="Arial" panose="020B0604020202020204" pitchFamily="34" charset="0"/>
              </a:rPr>
              <a:t>more specialized in jobs for </a:t>
            </a:r>
            <a:r>
              <a:rPr lang="en-US" b="1" dirty="0">
                <a:solidFill>
                  <a:schemeClr val="accent2">
                    <a:lumMod val="75000"/>
                  </a:schemeClr>
                </a:solidFill>
                <a:latin typeface="Arial" panose="020B0604020202020204" pitchFamily="34" charset="0"/>
                <a:cs typeface="Arial" panose="020B0604020202020204" pitchFamily="34" charset="0"/>
              </a:rPr>
              <a:t>Basic Chemical Manufacturing</a:t>
            </a:r>
          </a:p>
          <a:p>
            <a:pPr marL="0" indent="0">
              <a:lnSpc>
                <a:spcPct val="100000"/>
              </a:lnSpc>
              <a:spcBef>
                <a:spcPts val="0"/>
              </a:spcBef>
              <a:buNone/>
            </a:pPr>
            <a:r>
              <a:rPr lang="en-US" sz="2200" b="1" dirty="0">
                <a:solidFill>
                  <a:schemeClr val="accent2">
                    <a:lumMod val="75000"/>
                  </a:schemeClr>
                </a:solidFill>
                <a:latin typeface="Arial" panose="020B0604020202020204" pitchFamily="34" charset="0"/>
                <a:cs typeface="Arial" panose="020B0604020202020204" pitchFamily="34" charset="0"/>
              </a:rPr>
              <a:t>1.6X </a:t>
            </a:r>
            <a:r>
              <a:rPr lang="en-US" dirty="0">
                <a:latin typeface="Arial" panose="020B0604020202020204" pitchFamily="34" charset="0"/>
                <a:cs typeface="Arial" panose="020B0604020202020204" pitchFamily="34" charset="0"/>
              </a:rPr>
              <a:t>more specialized in jobs for </a:t>
            </a:r>
            <a:r>
              <a:rPr lang="en-US" b="1" dirty="0">
                <a:solidFill>
                  <a:schemeClr val="accent2">
                    <a:lumMod val="75000"/>
                  </a:schemeClr>
                </a:solidFill>
                <a:latin typeface="Arial" panose="020B0604020202020204" pitchFamily="34" charset="0"/>
                <a:cs typeface="Arial" panose="020B0604020202020204" pitchFamily="34" charset="0"/>
              </a:rPr>
              <a:t>Beverage Manufacturing</a:t>
            </a:r>
          </a:p>
          <a:p>
            <a:pPr marL="0" indent="0">
              <a:lnSpc>
                <a:spcPct val="100000"/>
              </a:lnSpc>
              <a:spcBef>
                <a:spcPts val="0"/>
              </a:spcBef>
              <a:buNone/>
            </a:pPr>
            <a:r>
              <a:rPr lang="en-US" sz="2200" b="1" dirty="0">
                <a:solidFill>
                  <a:schemeClr val="accent2">
                    <a:lumMod val="75000"/>
                  </a:schemeClr>
                </a:solidFill>
                <a:latin typeface="Arial" panose="020B0604020202020204" pitchFamily="34" charset="0"/>
                <a:cs typeface="Arial" panose="020B0604020202020204" pitchFamily="34" charset="0"/>
              </a:rPr>
              <a:t>1.3X </a:t>
            </a:r>
            <a:r>
              <a:rPr lang="en-US" dirty="0">
                <a:latin typeface="Arial" panose="020B0604020202020204" pitchFamily="34" charset="0"/>
                <a:cs typeface="Arial" panose="020B0604020202020204" pitchFamily="34" charset="0"/>
              </a:rPr>
              <a:t>more specialized in jobs for </a:t>
            </a:r>
            <a:r>
              <a:rPr lang="en-US" b="1" dirty="0">
                <a:solidFill>
                  <a:schemeClr val="accent2">
                    <a:lumMod val="75000"/>
                  </a:schemeClr>
                </a:solidFill>
                <a:latin typeface="Arial" panose="020B0604020202020204" pitchFamily="34" charset="0"/>
                <a:cs typeface="Arial" panose="020B0604020202020204" pitchFamily="34" charset="0"/>
              </a:rPr>
              <a:t>Pharmaceutical Manufacturing</a:t>
            </a:r>
          </a:p>
        </p:txBody>
      </p:sp>
      <p:pic>
        <p:nvPicPr>
          <p:cNvPr id="4" name="Picture 3">
            <a:extLst>
              <a:ext uri="{FF2B5EF4-FFF2-40B4-BE49-F238E27FC236}">
                <a16:creationId xmlns:a16="http://schemas.microsoft.com/office/drawing/2014/main" id="{2E9BFA47-BF56-03F2-E99C-ACEBBCFB6C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420" r="14530"/>
          <a:stretch/>
        </p:blipFill>
        <p:spPr>
          <a:xfrm>
            <a:off x="7623110" y="1060872"/>
            <a:ext cx="2182513" cy="1911251"/>
          </a:xfrm>
          <a:prstGeom prst="rect">
            <a:avLst/>
          </a:prstGeom>
          <a:ln>
            <a:noFill/>
          </a:ln>
          <a:effectLst>
            <a:outerShdw blurRad="139700" dist="88900" dir="2700000" sx="99000" sy="99000" algn="tl" rotWithShape="0">
              <a:srgbClr val="333333">
                <a:alpha val="65000"/>
              </a:srgbClr>
            </a:outerShdw>
          </a:effectLst>
        </p:spPr>
      </p:pic>
    </p:spTree>
    <p:extLst>
      <p:ext uri="{BB962C8B-B14F-4D97-AF65-F5344CB8AC3E}">
        <p14:creationId xmlns:p14="http://schemas.microsoft.com/office/powerpoint/2010/main" val="1139297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C1D36A1-11D5-4F2D-B20C-EB92F548F858}"/>
              </a:ext>
            </a:extLst>
          </p:cNvPr>
          <p:cNvGrpSpPr/>
          <p:nvPr/>
        </p:nvGrpSpPr>
        <p:grpSpPr>
          <a:xfrm>
            <a:off x="0" y="2604684"/>
            <a:ext cx="11415712" cy="1704578"/>
            <a:chOff x="0" y="3314969"/>
            <a:chExt cx="11415712" cy="1704578"/>
          </a:xfrm>
        </p:grpSpPr>
        <p:sp>
          <p:nvSpPr>
            <p:cNvPr id="24" name="Rectangle 23">
              <a:extLst>
                <a:ext uri="{FF2B5EF4-FFF2-40B4-BE49-F238E27FC236}">
                  <a16:creationId xmlns:a16="http://schemas.microsoft.com/office/drawing/2014/main" id="{70D35946-F73A-4591-928B-4EBE790DC05B}"/>
                </a:ext>
              </a:extLst>
            </p:cNvPr>
            <p:cNvSpPr/>
            <p:nvPr/>
          </p:nvSpPr>
          <p:spPr>
            <a:xfrm>
              <a:off x="0" y="3314969"/>
              <a:ext cx="11339512" cy="1692588"/>
            </a:xfrm>
            <a:prstGeom prst="rect">
              <a:avLst/>
            </a:prstGeom>
            <a:solidFill>
              <a:srgbClr val="E2E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5">
              <a:extLst>
                <a:ext uri="{FF2B5EF4-FFF2-40B4-BE49-F238E27FC236}">
                  <a16:creationId xmlns:a16="http://schemas.microsoft.com/office/drawing/2014/main" id="{486A0200-5442-4D16-AC61-5CC7E6D4F73C}"/>
                </a:ext>
              </a:extLst>
            </p:cNvPr>
            <p:cNvSpPr txBox="1">
              <a:spLocks/>
            </p:cNvSpPr>
            <p:nvPr/>
          </p:nvSpPr>
          <p:spPr>
            <a:xfrm>
              <a:off x="522546" y="3846200"/>
              <a:ext cx="2616894" cy="1173347"/>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200" b="1" dirty="0">
                  <a:solidFill>
                    <a:schemeClr val="bg1">
                      <a:lumMod val="50000"/>
                    </a:schemeClr>
                  </a:solidFill>
                  <a:latin typeface="Arial" panose="020B0604020202020204" pitchFamily="34" charset="0"/>
                  <a:cs typeface="Arial" panose="020B0604020202020204" pitchFamily="34" charset="0"/>
                </a:rPr>
                <a:t>Crop Production</a:t>
              </a:r>
            </a:p>
            <a:p>
              <a:pPr marL="0" indent="0">
                <a:lnSpc>
                  <a:spcPct val="100000"/>
                </a:lnSpc>
                <a:spcBef>
                  <a:spcPts val="200"/>
                </a:spcBef>
                <a:buNone/>
              </a:pPr>
              <a:r>
                <a:rPr lang="en-US" dirty="0">
                  <a:solidFill>
                    <a:schemeClr val="bg1">
                      <a:lumMod val="50000"/>
                    </a:schemeClr>
                  </a:solidFill>
                  <a:latin typeface="Arial" panose="020B0604020202020204" pitchFamily="34" charset="0"/>
                  <a:cs typeface="Arial" panose="020B0604020202020204" pitchFamily="34" charset="0"/>
                </a:rPr>
                <a:t>8,364 Jobs</a:t>
              </a:r>
            </a:p>
            <a:p>
              <a:pPr marL="0" indent="0">
                <a:lnSpc>
                  <a:spcPct val="100000"/>
                </a:lnSpc>
                <a:spcBef>
                  <a:spcPts val="200"/>
                </a:spcBef>
                <a:buNone/>
              </a:pPr>
              <a:r>
                <a:rPr lang="en-US" dirty="0">
                  <a:solidFill>
                    <a:schemeClr val="bg1">
                      <a:lumMod val="50000"/>
                    </a:schemeClr>
                  </a:solidFill>
                  <a:latin typeface="Arial" panose="020B0604020202020204" pitchFamily="34" charset="0"/>
                  <a:cs typeface="Arial" panose="020B0604020202020204" pitchFamily="34" charset="0"/>
                </a:rPr>
                <a:t>$1.05B GDP</a:t>
              </a:r>
            </a:p>
          </p:txBody>
        </p:sp>
        <p:sp>
          <p:nvSpPr>
            <p:cNvPr id="22" name="Content Placeholder 5">
              <a:extLst>
                <a:ext uri="{FF2B5EF4-FFF2-40B4-BE49-F238E27FC236}">
                  <a16:creationId xmlns:a16="http://schemas.microsoft.com/office/drawing/2014/main" id="{171539E2-273B-419C-A2A5-252267FD94DF}"/>
                </a:ext>
              </a:extLst>
            </p:cNvPr>
            <p:cNvSpPr txBox="1">
              <a:spLocks/>
            </p:cNvSpPr>
            <p:nvPr/>
          </p:nvSpPr>
          <p:spPr>
            <a:xfrm>
              <a:off x="4558871" y="3846200"/>
              <a:ext cx="3287454" cy="1161357"/>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200" b="1" dirty="0">
                  <a:solidFill>
                    <a:schemeClr val="bg1">
                      <a:lumMod val="50000"/>
                    </a:schemeClr>
                  </a:solidFill>
                  <a:latin typeface="Arial" panose="020B0604020202020204" pitchFamily="34" charset="0"/>
                  <a:cs typeface="Arial" panose="020B0604020202020204" pitchFamily="34" charset="0"/>
                </a:rPr>
                <a:t>Animal Production</a:t>
              </a:r>
            </a:p>
            <a:p>
              <a:pPr marL="0" indent="0">
                <a:lnSpc>
                  <a:spcPct val="100000"/>
                </a:lnSpc>
                <a:spcBef>
                  <a:spcPts val="200"/>
                </a:spcBef>
                <a:buNone/>
              </a:pPr>
              <a:r>
                <a:rPr lang="en-US" dirty="0">
                  <a:solidFill>
                    <a:schemeClr val="bg1">
                      <a:lumMod val="50000"/>
                    </a:schemeClr>
                  </a:solidFill>
                  <a:latin typeface="Arial" panose="020B0604020202020204" pitchFamily="34" charset="0"/>
                  <a:cs typeface="Arial" panose="020B0604020202020204" pitchFamily="34" charset="0"/>
                </a:rPr>
                <a:t>4,803 Jobs</a:t>
              </a:r>
            </a:p>
            <a:p>
              <a:pPr marL="0" indent="0">
                <a:lnSpc>
                  <a:spcPct val="100000"/>
                </a:lnSpc>
                <a:spcBef>
                  <a:spcPts val="200"/>
                </a:spcBef>
                <a:buNone/>
              </a:pPr>
              <a:r>
                <a:rPr lang="en-US" dirty="0">
                  <a:solidFill>
                    <a:schemeClr val="bg1">
                      <a:lumMod val="50000"/>
                    </a:schemeClr>
                  </a:solidFill>
                  <a:latin typeface="Arial" panose="020B0604020202020204" pitchFamily="34" charset="0"/>
                  <a:cs typeface="Arial" panose="020B0604020202020204" pitchFamily="34" charset="0"/>
                </a:rPr>
                <a:t>$264M GDP</a:t>
              </a:r>
            </a:p>
          </p:txBody>
        </p:sp>
        <p:sp>
          <p:nvSpPr>
            <p:cNvPr id="23" name="Content Placeholder 5">
              <a:extLst>
                <a:ext uri="{FF2B5EF4-FFF2-40B4-BE49-F238E27FC236}">
                  <a16:creationId xmlns:a16="http://schemas.microsoft.com/office/drawing/2014/main" id="{4476C8DC-CAE7-4295-936C-20FBC11AF9A1}"/>
                </a:ext>
              </a:extLst>
            </p:cNvPr>
            <p:cNvSpPr txBox="1">
              <a:spLocks/>
            </p:cNvSpPr>
            <p:nvPr/>
          </p:nvSpPr>
          <p:spPr>
            <a:xfrm>
              <a:off x="8427555" y="3846200"/>
              <a:ext cx="2988157" cy="1161357"/>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200" b="1" dirty="0">
                  <a:solidFill>
                    <a:schemeClr val="bg1">
                      <a:lumMod val="50000"/>
                    </a:schemeClr>
                  </a:solidFill>
                  <a:latin typeface="Arial" panose="020B0604020202020204" pitchFamily="34" charset="0"/>
                  <a:cs typeface="Arial" panose="020B0604020202020204" pitchFamily="34" charset="0"/>
                </a:rPr>
                <a:t>Other Prod./Support</a:t>
              </a:r>
            </a:p>
            <a:p>
              <a:pPr marL="0" indent="0">
                <a:lnSpc>
                  <a:spcPct val="100000"/>
                </a:lnSpc>
                <a:spcBef>
                  <a:spcPts val="200"/>
                </a:spcBef>
                <a:buNone/>
              </a:pPr>
              <a:r>
                <a:rPr lang="en-US" dirty="0">
                  <a:solidFill>
                    <a:schemeClr val="bg1">
                      <a:lumMod val="50000"/>
                    </a:schemeClr>
                  </a:solidFill>
                  <a:latin typeface="Arial" panose="020B0604020202020204" pitchFamily="34" charset="0"/>
                  <a:cs typeface="Arial" panose="020B0604020202020204" pitchFamily="34" charset="0"/>
                </a:rPr>
                <a:t>2,640 Jobs</a:t>
              </a:r>
            </a:p>
            <a:p>
              <a:pPr marL="0" indent="0">
                <a:lnSpc>
                  <a:spcPct val="100000"/>
                </a:lnSpc>
                <a:spcBef>
                  <a:spcPts val="200"/>
                </a:spcBef>
                <a:buNone/>
              </a:pPr>
              <a:r>
                <a:rPr lang="en-US" dirty="0">
                  <a:solidFill>
                    <a:schemeClr val="bg1">
                      <a:lumMod val="50000"/>
                    </a:schemeClr>
                  </a:solidFill>
                  <a:latin typeface="Arial" panose="020B0604020202020204" pitchFamily="34" charset="0"/>
                  <a:cs typeface="Arial" panose="020B0604020202020204" pitchFamily="34" charset="0"/>
                </a:rPr>
                <a:t>$88M GDP</a:t>
              </a:r>
            </a:p>
          </p:txBody>
        </p:sp>
      </p:grpSp>
      <p:sp>
        <p:nvSpPr>
          <p:cNvPr id="3" name="Slide Number Placeholder 2">
            <a:extLst>
              <a:ext uri="{FF2B5EF4-FFF2-40B4-BE49-F238E27FC236}">
                <a16:creationId xmlns:a16="http://schemas.microsoft.com/office/drawing/2014/main" id="{7976EE79-F404-47DA-A26B-5A9A0F5372A4}"/>
              </a:ext>
            </a:extLst>
          </p:cNvPr>
          <p:cNvSpPr>
            <a:spLocks noGrp="1"/>
          </p:cNvSpPr>
          <p:nvPr>
            <p:ph type="sldNum" sz="quarter" idx="11"/>
          </p:nvPr>
        </p:nvSpPr>
        <p:spPr/>
        <p:txBody>
          <a:bodyPr/>
          <a:lstStyle/>
          <a:p>
            <a:fld id="{19B51A1E-902D-48AF-9020-955120F399B6}" type="slidenum">
              <a:rPr lang="en-US" noProof="0" smtClean="0"/>
              <a:pPr/>
              <a:t>6</a:t>
            </a:fld>
            <a:endParaRPr lang="en-US" noProof="0" dirty="0"/>
          </a:p>
        </p:txBody>
      </p:sp>
      <p:sp>
        <p:nvSpPr>
          <p:cNvPr id="2" name="Title 1">
            <a:extLst>
              <a:ext uri="{FF2B5EF4-FFF2-40B4-BE49-F238E27FC236}">
                <a16:creationId xmlns:a16="http://schemas.microsoft.com/office/drawing/2014/main" id="{59C38F26-5FAF-4DA3-A024-1E2AFE143C0A}"/>
              </a:ext>
            </a:extLst>
          </p:cNvPr>
          <p:cNvSpPr>
            <a:spLocks noGrp="1"/>
          </p:cNvSpPr>
          <p:nvPr>
            <p:ph type="title"/>
          </p:nvPr>
        </p:nvSpPr>
        <p:spPr>
          <a:xfrm>
            <a:off x="1688685" y="556535"/>
            <a:ext cx="9807683" cy="612381"/>
          </a:xfrm>
        </p:spPr>
        <p:txBody>
          <a:bodyPr/>
          <a:lstStyle/>
          <a:p>
            <a:r>
              <a:rPr lang="en-US" sz="3600" b="1" dirty="0">
                <a:solidFill>
                  <a:schemeClr val="accent2">
                    <a:lumMod val="75000"/>
                  </a:schemeClr>
                </a:solidFill>
                <a:latin typeface="Arial" panose="020B0604020202020204" pitchFamily="34" charset="0"/>
                <a:cs typeface="Arial" panose="020B0604020202020204" pitchFamily="34" charset="0"/>
              </a:rPr>
              <a:t>St. Louis </a:t>
            </a:r>
            <a:r>
              <a:rPr lang="en-US" sz="3600" b="1" dirty="0">
                <a:solidFill>
                  <a:schemeClr val="tx1"/>
                </a:solidFill>
                <a:latin typeface="Arial" panose="020B0604020202020204" pitchFamily="34" charset="0"/>
                <a:cs typeface="Arial" panose="020B0604020202020204" pitchFamily="34" charset="0"/>
              </a:rPr>
              <a:t>Production Agriculture</a:t>
            </a:r>
          </a:p>
        </p:txBody>
      </p:sp>
      <p:sp>
        <p:nvSpPr>
          <p:cNvPr id="17" name="Content Placeholder 5">
            <a:extLst>
              <a:ext uri="{FF2B5EF4-FFF2-40B4-BE49-F238E27FC236}">
                <a16:creationId xmlns:a16="http://schemas.microsoft.com/office/drawing/2014/main" id="{65CF235D-C9C3-40C7-A49E-8CDE9E70CC06}"/>
              </a:ext>
            </a:extLst>
          </p:cNvPr>
          <p:cNvSpPr txBox="1">
            <a:spLocks/>
          </p:cNvSpPr>
          <p:nvPr/>
        </p:nvSpPr>
        <p:spPr>
          <a:xfrm>
            <a:off x="533064" y="6304299"/>
            <a:ext cx="6460128"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a:solidFill>
                  <a:schemeClr val="bg1">
                    <a:lumMod val="65000"/>
                  </a:schemeClr>
                </a:solidFill>
                <a:latin typeface="Arial" panose="020B0604020202020204" pitchFamily="34" charset="0"/>
                <a:cs typeface="Arial" panose="020B0604020202020204" pitchFamily="34" charset="0"/>
              </a:rPr>
              <a:t>Notes: In 2025 Dollars. M for millions, B for billions. GDP is Gross Domestic Product. Numbers may not sum due to rounding.  Rankings from U.S. 2022 Census of Agriculture</a:t>
            </a:r>
          </a:p>
        </p:txBody>
      </p:sp>
      <p:grpSp>
        <p:nvGrpSpPr>
          <p:cNvPr id="5" name="Group 4">
            <a:extLst>
              <a:ext uri="{FF2B5EF4-FFF2-40B4-BE49-F238E27FC236}">
                <a16:creationId xmlns:a16="http://schemas.microsoft.com/office/drawing/2014/main" id="{A0064A0A-CCA8-41E3-A0CF-5A5857161F99}"/>
              </a:ext>
            </a:extLst>
          </p:cNvPr>
          <p:cNvGrpSpPr/>
          <p:nvPr/>
        </p:nvGrpSpPr>
        <p:grpSpPr>
          <a:xfrm>
            <a:off x="474072" y="249669"/>
            <a:ext cx="1045735" cy="1045735"/>
            <a:chOff x="474072" y="249669"/>
            <a:chExt cx="1045735" cy="1045735"/>
          </a:xfrm>
        </p:grpSpPr>
        <p:sp>
          <p:nvSpPr>
            <p:cNvPr id="6" name="Oval 5">
              <a:extLst>
                <a:ext uri="{FF2B5EF4-FFF2-40B4-BE49-F238E27FC236}">
                  <a16:creationId xmlns:a16="http://schemas.microsoft.com/office/drawing/2014/main" id="{0821CDB5-0F17-4DA3-9714-353CA2ACCAE8}"/>
                </a:ext>
              </a:extLst>
            </p:cNvPr>
            <p:cNvSpPr>
              <a:spLocks noChangeAspect="1"/>
            </p:cNvSpPr>
            <p:nvPr/>
          </p:nvSpPr>
          <p:spPr>
            <a:xfrm>
              <a:off x="474072" y="249669"/>
              <a:ext cx="1045735" cy="104573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1" name="Graphic 10" descr="Leaf">
              <a:extLst>
                <a:ext uri="{FF2B5EF4-FFF2-40B4-BE49-F238E27FC236}">
                  <a16:creationId xmlns:a16="http://schemas.microsoft.com/office/drawing/2014/main" id="{C2ACD656-9A33-4776-A23E-9C255E7B562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1039" y="406636"/>
              <a:ext cx="762280" cy="762280"/>
            </a:xfrm>
            <a:prstGeom prst="rect">
              <a:avLst/>
            </a:prstGeom>
          </p:spPr>
        </p:pic>
      </p:grpSp>
      <p:sp>
        <p:nvSpPr>
          <p:cNvPr id="12" name="Content Placeholder 5">
            <a:extLst>
              <a:ext uri="{FF2B5EF4-FFF2-40B4-BE49-F238E27FC236}">
                <a16:creationId xmlns:a16="http://schemas.microsoft.com/office/drawing/2014/main" id="{8A4BC3C8-81D8-4B93-B582-734ACC7A071C}"/>
              </a:ext>
            </a:extLst>
          </p:cNvPr>
          <p:cNvSpPr txBox="1">
            <a:spLocks/>
          </p:cNvSpPr>
          <p:nvPr/>
        </p:nvSpPr>
        <p:spPr>
          <a:xfrm>
            <a:off x="1620026" y="1077477"/>
            <a:ext cx="8883289" cy="781804"/>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000" dirty="0">
                <a:latin typeface="Arial" panose="020B0604020202020204" pitchFamily="34" charset="0"/>
                <a:cs typeface="Arial" panose="020B0604020202020204" pitchFamily="34" charset="0"/>
              </a:rPr>
              <a:t>grows crops and timber, raises animals, and harvest the food and fiber for selling directly to consumers or for processing</a:t>
            </a:r>
          </a:p>
        </p:txBody>
      </p:sp>
      <p:graphicFrame>
        <p:nvGraphicFramePr>
          <p:cNvPr id="20" name="Table 19">
            <a:extLst>
              <a:ext uri="{FF2B5EF4-FFF2-40B4-BE49-F238E27FC236}">
                <a16:creationId xmlns:a16="http://schemas.microsoft.com/office/drawing/2014/main" id="{D460C43C-B600-4956-B0A1-8CDB48A06C5A}"/>
              </a:ext>
            </a:extLst>
          </p:cNvPr>
          <p:cNvGraphicFramePr>
            <a:graphicFrameLocks noGrp="1"/>
          </p:cNvGraphicFramePr>
          <p:nvPr>
            <p:extLst>
              <p:ext uri="{D42A27DB-BD31-4B8C-83A1-F6EECF244321}">
                <p14:modId xmlns:p14="http://schemas.microsoft.com/office/powerpoint/2010/main" val="2048636459"/>
              </p:ext>
            </p:extLst>
          </p:nvPr>
        </p:nvGraphicFramePr>
        <p:xfrm>
          <a:off x="0" y="2040807"/>
          <a:ext cx="7816911" cy="965867"/>
        </p:xfrm>
        <a:graphic>
          <a:graphicData uri="http://schemas.openxmlformats.org/drawingml/2006/table">
            <a:tbl>
              <a:tblPr>
                <a:tableStyleId>{69012ECD-51FC-41F1-AA8D-1B2483CD663E}</a:tableStyleId>
              </a:tblPr>
              <a:tblGrid>
                <a:gridCol w="4572000">
                  <a:extLst>
                    <a:ext uri="{9D8B030D-6E8A-4147-A177-3AD203B41FA5}">
                      <a16:colId xmlns:a16="http://schemas.microsoft.com/office/drawing/2014/main" val="3240790811"/>
                    </a:ext>
                  </a:extLst>
                </a:gridCol>
                <a:gridCol w="1685109">
                  <a:extLst>
                    <a:ext uri="{9D8B030D-6E8A-4147-A177-3AD203B41FA5}">
                      <a16:colId xmlns:a16="http://schemas.microsoft.com/office/drawing/2014/main" val="2453832021"/>
                    </a:ext>
                  </a:extLst>
                </a:gridCol>
                <a:gridCol w="1559802">
                  <a:extLst>
                    <a:ext uri="{9D8B030D-6E8A-4147-A177-3AD203B41FA5}">
                      <a16:colId xmlns:a16="http://schemas.microsoft.com/office/drawing/2014/main" val="2918239181"/>
                    </a:ext>
                  </a:extLst>
                </a:gridCol>
              </a:tblGrid>
              <a:tr h="524328">
                <a:tc>
                  <a:txBody>
                    <a:bodyPr/>
                    <a:lstStyle/>
                    <a:p>
                      <a:pPr algn="r" fontAlgn="b"/>
                      <a:r>
                        <a:rPr lang="en-US"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Description</a:t>
                      </a:r>
                      <a:endParaRPr lang="en-US"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428" marT="7428" marB="0" anchor="b">
                    <a:lnL w="6350" cap="flat" cmpd="sng" algn="ctr">
                      <a:noFill/>
                      <a:prstDash val="solid"/>
                      <a:miter lim="800000"/>
                    </a:lnL>
                    <a:lnR>
                      <a:noFill/>
                    </a:lnR>
                    <a:lnT w="6350" cap="flat" cmpd="sng" algn="ctr">
                      <a:noFill/>
                      <a:prstDash val="solid"/>
                      <a:miter lim="800000"/>
                    </a:lnT>
                    <a:lnB>
                      <a:noFill/>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b"/>
                      <a:r>
                        <a:rPr lang="en-US"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Jobs</a:t>
                      </a:r>
                      <a:endParaRPr lang="en-US"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428" marT="7428" marB="0" anchor="b">
                    <a:lnL>
                      <a:noFill/>
                    </a:lnL>
                    <a:lnR>
                      <a:noFill/>
                    </a:lnR>
                    <a:lnT w="6350" cap="flat" cmpd="sng" algn="ctr">
                      <a:noFill/>
                      <a:prstDash val="solid"/>
                      <a:miter lim="800000"/>
                    </a:lnT>
                    <a:lnB>
                      <a:noFill/>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b"/>
                      <a:r>
                        <a:rPr lang="en-US"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GDP</a:t>
                      </a:r>
                      <a:endParaRPr lang="en-US"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428" marT="7428" marB="0" anchor="b">
                    <a:lnL>
                      <a:noFill/>
                    </a:lnL>
                    <a:lnR>
                      <a:noFill/>
                    </a:lnR>
                    <a:lnT w="6350" cap="flat" cmpd="sng" algn="ctr">
                      <a:noFill/>
                      <a:prstDash val="solid"/>
                      <a:miter lim="800000"/>
                    </a:lnT>
                    <a:lnB>
                      <a:noFill/>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519934845"/>
                  </a:ext>
                </a:extLst>
              </a:tr>
              <a:tr h="441539">
                <a:tc>
                  <a:txBody>
                    <a:bodyPr/>
                    <a:lstStyle/>
                    <a:p>
                      <a:pPr algn="r" fontAlgn="ctr"/>
                      <a:r>
                        <a:rPr lang="en-US" sz="2800" b="1" u="none" strike="noStrike" dirty="0">
                          <a:effectLst/>
                          <a:latin typeface="Arial" panose="020B0604020202020204" pitchFamily="34" charset="0"/>
                          <a:cs typeface="Arial" panose="020B0604020202020204" pitchFamily="34" charset="0"/>
                        </a:rPr>
                        <a:t> Production Agriculture </a:t>
                      </a:r>
                      <a:endParaRPr lang="en-US" sz="2800" b="1" i="0" u="none" strike="noStrike" dirty="0">
                        <a:solidFill>
                          <a:srgbClr val="000000"/>
                        </a:solidFill>
                        <a:effectLst/>
                        <a:latin typeface="Arial" panose="020B0604020202020204" pitchFamily="34" charset="0"/>
                        <a:cs typeface="Arial" panose="020B0604020202020204" pitchFamily="34" charset="0"/>
                      </a:endParaRPr>
                    </a:p>
                  </a:txBody>
                  <a:tcPr marL="7428" marT="7428" marB="0" anchor="ctr">
                    <a:lnL w="6350" cap="flat" cmpd="sng" algn="ctr">
                      <a:noFill/>
                      <a:prstDash val="solid"/>
                      <a:miter lim="800000"/>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ctr"/>
                      <a:r>
                        <a:rPr lang="en-US" sz="2800" b="1" u="none" strike="noStrike" dirty="0">
                          <a:effectLst/>
                          <a:latin typeface="Arial" panose="020B0604020202020204" pitchFamily="34" charset="0"/>
                          <a:cs typeface="Arial" panose="020B0604020202020204" pitchFamily="34" charset="0"/>
                        </a:rPr>
                        <a:t>15,807</a:t>
                      </a:r>
                      <a:endParaRPr lang="en-US" sz="2800" b="1" i="0" u="none" strike="noStrike" dirty="0">
                        <a:solidFill>
                          <a:srgbClr val="000000"/>
                        </a:solidFill>
                        <a:effectLst/>
                        <a:latin typeface="Arial" panose="020B0604020202020204" pitchFamily="34" charset="0"/>
                        <a:cs typeface="Arial" panose="020B0604020202020204" pitchFamily="34" charset="0"/>
                      </a:endParaRP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ctr"/>
                      <a:r>
                        <a:rPr lang="en-US" sz="2800" b="1" u="none" strike="noStrike" dirty="0">
                          <a:effectLst/>
                          <a:latin typeface="Arial" panose="020B0604020202020204" pitchFamily="34" charset="0"/>
                          <a:cs typeface="Arial" panose="020B0604020202020204" pitchFamily="34" charset="0"/>
                        </a:rPr>
                        <a:t>$1.4B</a:t>
                      </a:r>
                      <a:endParaRPr lang="en-US" sz="2800" b="1" i="0" u="none" strike="noStrike" dirty="0">
                        <a:solidFill>
                          <a:srgbClr val="000000"/>
                        </a:solidFill>
                        <a:effectLst/>
                        <a:latin typeface="Arial" panose="020B0604020202020204" pitchFamily="34" charset="0"/>
                        <a:cs typeface="Arial" panose="020B0604020202020204" pitchFamily="34" charset="0"/>
                      </a:endParaRP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790522672"/>
                  </a:ext>
                </a:extLst>
              </a:tr>
            </a:tbl>
          </a:graphicData>
        </a:graphic>
      </p:graphicFrame>
      <p:grpSp>
        <p:nvGrpSpPr>
          <p:cNvPr id="9" name="Group 8">
            <a:extLst>
              <a:ext uri="{FF2B5EF4-FFF2-40B4-BE49-F238E27FC236}">
                <a16:creationId xmlns:a16="http://schemas.microsoft.com/office/drawing/2014/main" id="{4F772787-8449-4F8B-8AF6-7CC2EF216A2D}"/>
              </a:ext>
            </a:extLst>
          </p:cNvPr>
          <p:cNvGrpSpPr/>
          <p:nvPr/>
        </p:nvGrpSpPr>
        <p:grpSpPr>
          <a:xfrm>
            <a:off x="0" y="4322710"/>
            <a:ext cx="11339511" cy="2021469"/>
            <a:chOff x="0" y="4322710"/>
            <a:chExt cx="11339511" cy="2021469"/>
          </a:xfrm>
        </p:grpSpPr>
        <p:sp>
          <p:nvSpPr>
            <p:cNvPr id="18" name="TextBox 17">
              <a:extLst>
                <a:ext uri="{FF2B5EF4-FFF2-40B4-BE49-F238E27FC236}">
                  <a16:creationId xmlns:a16="http://schemas.microsoft.com/office/drawing/2014/main" id="{10E5A741-8933-4D49-9E52-BEBAD5620EC0}"/>
                </a:ext>
              </a:extLst>
            </p:cNvPr>
            <p:cNvSpPr txBox="1"/>
            <p:nvPr/>
          </p:nvSpPr>
          <p:spPr>
            <a:xfrm>
              <a:off x="5560796" y="4836036"/>
              <a:ext cx="5778715" cy="1221420"/>
            </a:xfrm>
            <a:prstGeom prst="rect">
              <a:avLst/>
            </a:prstGeom>
            <a:solidFill>
              <a:srgbClr val="8AD08E"/>
            </a:solidFill>
            <a:ln>
              <a:noFill/>
            </a:ln>
          </p:spPr>
          <p:txBody>
            <a:bodyPr wrap="none" lIns="1554480" tIns="45720" rIns="0" bIns="45720" rtlCol="0">
              <a:noAutofit/>
            </a:bodyPr>
            <a:lstStyle/>
            <a:p>
              <a:pPr algn="l"/>
              <a:endParaRPr lang="en-US" dirty="0">
                <a:solidFill>
                  <a:schemeClr val="bg1"/>
                </a:solidFill>
                <a:latin typeface="+mn-lt"/>
              </a:endParaRPr>
            </a:p>
          </p:txBody>
        </p:sp>
        <p:sp>
          <p:nvSpPr>
            <p:cNvPr id="4" name="TextBox 3">
              <a:extLst>
                <a:ext uri="{FF2B5EF4-FFF2-40B4-BE49-F238E27FC236}">
                  <a16:creationId xmlns:a16="http://schemas.microsoft.com/office/drawing/2014/main" id="{B035A772-C550-4267-80B5-AD98229F7AD8}"/>
                </a:ext>
              </a:extLst>
            </p:cNvPr>
            <p:cNvSpPr txBox="1"/>
            <p:nvPr/>
          </p:nvSpPr>
          <p:spPr>
            <a:xfrm>
              <a:off x="0" y="4836036"/>
              <a:ext cx="5235677" cy="1221419"/>
            </a:xfrm>
            <a:prstGeom prst="rect">
              <a:avLst/>
            </a:prstGeom>
            <a:solidFill>
              <a:srgbClr val="3CB043"/>
            </a:solidFill>
            <a:ln>
              <a:noFill/>
            </a:ln>
          </p:spPr>
          <p:txBody>
            <a:bodyPr wrap="none" lIns="91440" tIns="45720" rIns="0" bIns="45720" rtlCol="0">
              <a:noAutofit/>
            </a:bodyPr>
            <a:lstStyle/>
            <a:p>
              <a:pPr algn="l"/>
              <a:endParaRPr lang="en-US" dirty="0">
                <a:solidFill>
                  <a:schemeClr val="bg1"/>
                </a:solidFill>
                <a:latin typeface="+mn-lt"/>
              </a:endParaRPr>
            </a:p>
          </p:txBody>
        </p:sp>
        <p:pic>
          <p:nvPicPr>
            <p:cNvPr id="14" name="Picture 13">
              <a:extLst>
                <a:ext uri="{FF2B5EF4-FFF2-40B4-BE49-F238E27FC236}">
                  <a16:creationId xmlns:a16="http://schemas.microsoft.com/office/drawing/2014/main" id="{169DDD5F-64B6-4F47-8E7D-F3B4A251A2C7}"/>
                </a:ext>
              </a:extLst>
            </p:cNvPr>
            <p:cNvPicPr>
              <a:picLocks noChangeAspect="1"/>
            </p:cNvPicPr>
            <p:nvPr/>
          </p:nvPicPr>
          <p:blipFill>
            <a:blip r:embed="rId4"/>
            <a:srcRect/>
            <a:stretch/>
          </p:blipFill>
          <p:spPr>
            <a:xfrm>
              <a:off x="3760795" y="4322710"/>
              <a:ext cx="3523012" cy="2021469"/>
            </a:xfrm>
            <a:prstGeom prst="rect">
              <a:avLst/>
            </a:prstGeom>
            <a:ln>
              <a:noFill/>
            </a:ln>
            <a:effectLst>
              <a:outerShdw blurRad="139700" dist="88900" dir="2700000" sx="99000" sy="99000" algn="tl" rotWithShape="0">
                <a:srgbClr val="333333">
                  <a:alpha val="65000"/>
                </a:srgbClr>
              </a:outerShdw>
            </a:effectLst>
          </p:spPr>
        </p:pic>
      </p:grpSp>
      <p:sp>
        <p:nvSpPr>
          <p:cNvPr id="7" name="TextBox 6">
            <a:extLst>
              <a:ext uri="{FF2B5EF4-FFF2-40B4-BE49-F238E27FC236}">
                <a16:creationId xmlns:a16="http://schemas.microsoft.com/office/drawing/2014/main" id="{BBB75B53-4790-44CA-8A62-CFBF1B3C7DD9}"/>
              </a:ext>
            </a:extLst>
          </p:cNvPr>
          <p:cNvSpPr txBox="1"/>
          <p:nvPr/>
        </p:nvSpPr>
        <p:spPr>
          <a:xfrm>
            <a:off x="2188526" y="4976005"/>
            <a:ext cx="1957055" cy="1052267"/>
          </a:xfrm>
          <a:prstGeom prst="rect">
            <a:avLst/>
          </a:prstGeom>
          <a:noFill/>
        </p:spPr>
        <p:txBody>
          <a:bodyPr wrap="none" lIns="0" tIns="0" rIns="0" bIns="0" rtlCol="0">
            <a:noAutofit/>
          </a:bodyPr>
          <a:lstStyle/>
          <a:p>
            <a:r>
              <a:rPr lang="en-US" sz="1000" dirty="0">
                <a:solidFill>
                  <a:schemeClr val="bg1">
                    <a:lumMod val="95000"/>
                  </a:schemeClr>
                </a:solidFill>
                <a:latin typeface="Arial" panose="020B0604020202020204" pitchFamily="34" charset="0"/>
                <a:cs typeface="Arial" panose="020B0604020202020204" pitchFamily="34" charset="0"/>
              </a:rPr>
              <a:t>The state of Missouri ranks:</a:t>
            </a:r>
          </a:p>
          <a:p>
            <a:r>
              <a:rPr lang="en-US" b="1" dirty="0">
                <a:solidFill>
                  <a:schemeClr val="bg1"/>
                </a:solidFill>
                <a:latin typeface="Arial" panose="020B0604020202020204" pitchFamily="34" charset="0"/>
                <a:cs typeface="Arial" panose="020B0604020202020204" pitchFamily="34" charset="0"/>
              </a:rPr>
              <a:t>2</a:t>
            </a:r>
            <a:r>
              <a:rPr lang="en-US" b="1" baseline="30000" dirty="0">
                <a:solidFill>
                  <a:schemeClr val="bg1"/>
                </a:solidFill>
                <a:latin typeface="Arial" panose="020B0604020202020204" pitchFamily="34" charset="0"/>
                <a:cs typeface="Arial" panose="020B0604020202020204" pitchFamily="34" charset="0"/>
              </a:rPr>
              <a:t>nd</a:t>
            </a:r>
            <a:r>
              <a:rPr lang="en-US" dirty="0">
                <a:solidFill>
                  <a:schemeClr val="bg1"/>
                </a:solidFill>
                <a:latin typeface="Arial" panose="020B0604020202020204" pitchFamily="34" charset="0"/>
                <a:cs typeface="Arial" panose="020B0604020202020204" pitchFamily="34" charset="0"/>
              </a:rPr>
              <a:t> in Total Farms </a:t>
            </a:r>
          </a:p>
          <a:p>
            <a:r>
              <a:rPr lang="en-US" b="1" dirty="0">
                <a:solidFill>
                  <a:schemeClr val="bg1"/>
                </a:solidFill>
                <a:latin typeface="Arial" panose="020B0604020202020204" pitchFamily="34" charset="0"/>
                <a:cs typeface="Arial" panose="020B0604020202020204" pitchFamily="34" charset="0"/>
              </a:rPr>
              <a:t>7</a:t>
            </a:r>
            <a:r>
              <a:rPr lang="en-US" b="1" baseline="30000" dirty="0">
                <a:solidFill>
                  <a:schemeClr val="bg1"/>
                </a:solidFill>
                <a:latin typeface="Arial" panose="020B0604020202020204" pitchFamily="34" charset="0"/>
                <a:cs typeface="Arial" panose="020B0604020202020204" pitchFamily="34" charset="0"/>
              </a:rPr>
              <a:t>th</a:t>
            </a:r>
            <a:r>
              <a:rPr lang="en-US" b="1"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in Soybean Sales</a:t>
            </a:r>
          </a:p>
          <a:p>
            <a:r>
              <a:rPr lang="en-US" b="1" dirty="0">
                <a:solidFill>
                  <a:schemeClr val="bg1"/>
                </a:solidFill>
                <a:latin typeface="Arial" panose="020B0604020202020204" pitchFamily="34" charset="0"/>
                <a:cs typeface="Arial" panose="020B0604020202020204" pitchFamily="34" charset="0"/>
              </a:rPr>
              <a:t>7</a:t>
            </a:r>
            <a:r>
              <a:rPr lang="en-US" b="1" baseline="30000" dirty="0">
                <a:solidFill>
                  <a:schemeClr val="bg1"/>
                </a:solidFill>
                <a:latin typeface="Arial" panose="020B0604020202020204" pitchFamily="34" charset="0"/>
                <a:cs typeface="Arial" panose="020B0604020202020204" pitchFamily="34" charset="0"/>
              </a:rPr>
              <a:t>th</a:t>
            </a:r>
            <a:r>
              <a:rPr lang="en-US" dirty="0">
                <a:solidFill>
                  <a:schemeClr val="bg1"/>
                </a:solidFill>
                <a:latin typeface="Arial" panose="020B0604020202020204" pitchFamily="34" charset="0"/>
                <a:cs typeface="Arial" panose="020B0604020202020204" pitchFamily="34" charset="0"/>
              </a:rPr>
              <a:t> in Poultry Sales</a:t>
            </a:r>
          </a:p>
          <a:p>
            <a:pPr algn="l"/>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18F327E-6FA0-4E5F-B3EB-291126A82351}"/>
              </a:ext>
            </a:extLst>
          </p:cNvPr>
          <p:cNvSpPr txBox="1"/>
          <p:nvPr/>
        </p:nvSpPr>
        <p:spPr>
          <a:xfrm>
            <a:off x="7053291" y="4976004"/>
            <a:ext cx="2299757" cy="1052267"/>
          </a:xfrm>
          <a:prstGeom prst="rect">
            <a:avLst/>
          </a:prstGeom>
          <a:noFill/>
        </p:spPr>
        <p:txBody>
          <a:bodyPr wrap="none" lIns="0" tIns="0" rIns="0" bIns="0" rtlCol="0">
            <a:noAutofit/>
          </a:bodyPr>
          <a:lstStyle/>
          <a:p>
            <a:r>
              <a:rPr lang="en-US" sz="1000" dirty="0">
                <a:solidFill>
                  <a:schemeClr val="bg1">
                    <a:lumMod val="95000"/>
                  </a:schemeClr>
                </a:solidFill>
                <a:latin typeface="Arial" panose="020B0604020202020204" pitchFamily="34" charset="0"/>
                <a:cs typeface="Arial" panose="020B0604020202020204" pitchFamily="34" charset="0"/>
              </a:rPr>
              <a:t>The state of Illinois ranks:</a:t>
            </a:r>
          </a:p>
          <a:p>
            <a:r>
              <a:rPr lang="en-US" b="1" dirty="0">
                <a:solidFill>
                  <a:schemeClr val="bg1"/>
                </a:solidFill>
                <a:latin typeface="Arial" panose="020B0604020202020204" pitchFamily="34" charset="0"/>
                <a:cs typeface="Arial" panose="020B0604020202020204" pitchFamily="34" charset="0"/>
              </a:rPr>
              <a:t>1</a:t>
            </a:r>
            <a:r>
              <a:rPr lang="en-US" b="1" baseline="30000" dirty="0">
                <a:solidFill>
                  <a:schemeClr val="bg1"/>
                </a:solidFill>
                <a:latin typeface="Arial" panose="020B0604020202020204" pitchFamily="34" charset="0"/>
                <a:cs typeface="Arial" panose="020B0604020202020204" pitchFamily="34" charset="0"/>
              </a:rPr>
              <a:t>st</a:t>
            </a:r>
            <a:r>
              <a:rPr lang="en-US" b="1"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in Soybean Sales</a:t>
            </a:r>
          </a:p>
          <a:p>
            <a:r>
              <a:rPr lang="en-US" b="1" dirty="0">
                <a:solidFill>
                  <a:schemeClr val="bg1"/>
                </a:solidFill>
                <a:latin typeface="Arial" panose="020B0604020202020204" pitchFamily="34" charset="0"/>
                <a:cs typeface="Arial" panose="020B0604020202020204" pitchFamily="34" charset="0"/>
              </a:rPr>
              <a:t>2</a:t>
            </a:r>
            <a:r>
              <a:rPr lang="en-US" b="1" baseline="30000" dirty="0">
                <a:solidFill>
                  <a:schemeClr val="bg1"/>
                </a:solidFill>
                <a:latin typeface="Arial" panose="020B0604020202020204" pitchFamily="34" charset="0"/>
                <a:cs typeface="Arial" panose="020B0604020202020204" pitchFamily="34" charset="0"/>
              </a:rPr>
              <a:t>nd</a:t>
            </a:r>
            <a:r>
              <a:rPr lang="en-US" b="1"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in Corn Sales</a:t>
            </a:r>
          </a:p>
          <a:p>
            <a:r>
              <a:rPr lang="en-US" b="1" dirty="0">
                <a:solidFill>
                  <a:schemeClr val="bg1"/>
                </a:solidFill>
                <a:latin typeface="Arial" panose="020B0604020202020204" pitchFamily="34" charset="0"/>
                <a:cs typeface="Arial" panose="020B0604020202020204" pitchFamily="34" charset="0"/>
              </a:rPr>
              <a:t>4</a:t>
            </a:r>
            <a:r>
              <a:rPr lang="en-US" b="1" baseline="30000" dirty="0">
                <a:solidFill>
                  <a:schemeClr val="bg1"/>
                </a:solidFill>
                <a:latin typeface="Arial" panose="020B0604020202020204" pitchFamily="34" charset="0"/>
                <a:cs typeface="Arial" panose="020B0604020202020204" pitchFamily="34" charset="0"/>
              </a:rPr>
              <a:t>th</a:t>
            </a:r>
            <a:r>
              <a:rPr lang="en-US" dirty="0">
                <a:solidFill>
                  <a:schemeClr val="bg1"/>
                </a:solidFill>
                <a:latin typeface="Arial" panose="020B0604020202020204" pitchFamily="34" charset="0"/>
                <a:cs typeface="Arial" panose="020B0604020202020204" pitchFamily="34" charset="0"/>
              </a:rPr>
              <a:t> in Pig Sales</a:t>
            </a:r>
          </a:p>
          <a:p>
            <a:pPr algn="l"/>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9537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0D35946-F73A-4591-928B-4EBE790DC05B}"/>
              </a:ext>
            </a:extLst>
          </p:cNvPr>
          <p:cNvSpPr/>
          <p:nvPr/>
        </p:nvSpPr>
        <p:spPr>
          <a:xfrm>
            <a:off x="0" y="2644152"/>
            <a:ext cx="11339512" cy="1676752"/>
          </a:xfrm>
          <a:prstGeom prst="rect">
            <a:avLst/>
          </a:prstGeom>
          <a:solidFill>
            <a:srgbClr val="E2E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5">
            <a:extLst>
              <a:ext uri="{FF2B5EF4-FFF2-40B4-BE49-F238E27FC236}">
                <a16:creationId xmlns:a16="http://schemas.microsoft.com/office/drawing/2014/main" id="{486A0200-5442-4D16-AC61-5CC7E6D4F73C}"/>
              </a:ext>
            </a:extLst>
          </p:cNvPr>
          <p:cNvSpPr txBox="1">
            <a:spLocks/>
          </p:cNvSpPr>
          <p:nvPr/>
        </p:nvSpPr>
        <p:spPr>
          <a:xfrm>
            <a:off x="499686" y="3159547"/>
            <a:ext cx="4598260" cy="1173347"/>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200" b="1" dirty="0">
                <a:solidFill>
                  <a:schemeClr val="bg1">
                    <a:lumMod val="50000"/>
                  </a:schemeClr>
                </a:solidFill>
                <a:latin typeface="Arial" panose="020B0604020202020204" pitchFamily="34" charset="0"/>
                <a:cs typeface="Arial" panose="020B0604020202020204" pitchFamily="34" charset="0"/>
              </a:rPr>
              <a:t>Food &amp; Beverage Manufacturing</a:t>
            </a:r>
          </a:p>
          <a:p>
            <a:pPr marL="0" indent="0">
              <a:lnSpc>
                <a:spcPct val="100000"/>
              </a:lnSpc>
              <a:spcBef>
                <a:spcPts val="200"/>
              </a:spcBef>
              <a:buNone/>
            </a:pPr>
            <a:r>
              <a:rPr lang="en-US" dirty="0">
                <a:solidFill>
                  <a:schemeClr val="bg1">
                    <a:lumMod val="50000"/>
                  </a:schemeClr>
                </a:solidFill>
                <a:latin typeface="Arial" panose="020B0604020202020204" pitchFamily="34" charset="0"/>
                <a:cs typeface="Arial" panose="020B0604020202020204" pitchFamily="34" charset="0"/>
              </a:rPr>
              <a:t>15,801 Jobs</a:t>
            </a:r>
          </a:p>
          <a:p>
            <a:pPr marL="0" indent="0">
              <a:lnSpc>
                <a:spcPct val="100000"/>
              </a:lnSpc>
              <a:spcBef>
                <a:spcPts val="200"/>
              </a:spcBef>
              <a:buNone/>
            </a:pPr>
            <a:r>
              <a:rPr lang="en-US" dirty="0">
                <a:solidFill>
                  <a:schemeClr val="bg1">
                    <a:lumMod val="50000"/>
                  </a:schemeClr>
                </a:solidFill>
                <a:latin typeface="Arial" panose="020B0604020202020204" pitchFamily="34" charset="0"/>
                <a:cs typeface="Arial" panose="020B0604020202020204" pitchFamily="34" charset="0"/>
              </a:rPr>
              <a:t>$3.85B GDP</a:t>
            </a:r>
          </a:p>
        </p:txBody>
      </p:sp>
      <p:sp>
        <p:nvSpPr>
          <p:cNvPr id="23" name="Content Placeholder 5">
            <a:extLst>
              <a:ext uri="{FF2B5EF4-FFF2-40B4-BE49-F238E27FC236}">
                <a16:creationId xmlns:a16="http://schemas.microsoft.com/office/drawing/2014/main" id="{4476C8DC-CAE7-4295-936C-20FBC11AF9A1}"/>
              </a:ext>
            </a:extLst>
          </p:cNvPr>
          <p:cNvSpPr txBox="1">
            <a:spLocks/>
          </p:cNvSpPr>
          <p:nvPr/>
        </p:nvSpPr>
        <p:spPr>
          <a:xfrm>
            <a:off x="6073141" y="3159547"/>
            <a:ext cx="5243512" cy="1161357"/>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200" b="1" dirty="0">
                <a:solidFill>
                  <a:schemeClr val="bg1">
                    <a:lumMod val="50000"/>
                  </a:schemeClr>
                </a:solidFill>
                <a:latin typeface="Arial" panose="020B0604020202020204" pitchFamily="34" charset="0"/>
                <a:cs typeface="Arial" panose="020B0604020202020204" pitchFamily="34" charset="0"/>
              </a:rPr>
              <a:t>Fiber &amp; Forest Product Manufacturing</a:t>
            </a:r>
          </a:p>
          <a:p>
            <a:pPr marL="0" indent="0">
              <a:lnSpc>
                <a:spcPct val="100000"/>
              </a:lnSpc>
              <a:spcBef>
                <a:spcPts val="200"/>
              </a:spcBef>
              <a:buNone/>
            </a:pPr>
            <a:r>
              <a:rPr lang="en-US" dirty="0">
                <a:solidFill>
                  <a:schemeClr val="bg1">
                    <a:lumMod val="50000"/>
                  </a:schemeClr>
                </a:solidFill>
                <a:latin typeface="Arial" panose="020B0604020202020204" pitchFamily="34" charset="0"/>
                <a:cs typeface="Arial" panose="020B0604020202020204" pitchFamily="34" charset="0"/>
              </a:rPr>
              <a:t>6,027 Jobs</a:t>
            </a:r>
          </a:p>
          <a:p>
            <a:pPr marL="0" indent="0">
              <a:lnSpc>
                <a:spcPct val="100000"/>
              </a:lnSpc>
              <a:spcBef>
                <a:spcPts val="200"/>
              </a:spcBef>
              <a:buNone/>
            </a:pPr>
            <a:r>
              <a:rPr lang="en-US" dirty="0">
                <a:solidFill>
                  <a:schemeClr val="bg1">
                    <a:lumMod val="50000"/>
                  </a:schemeClr>
                </a:solidFill>
                <a:latin typeface="Arial" panose="020B0604020202020204" pitchFamily="34" charset="0"/>
                <a:cs typeface="Arial" panose="020B0604020202020204" pitchFamily="34" charset="0"/>
              </a:rPr>
              <a:t>$818M GDP</a:t>
            </a:r>
          </a:p>
        </p:txBody>
      </p:sp>
      <p:sp>
        <p:nvSpPr>
          <p:cNvPr id="3" name="Slide Number Placeholder 2">
            <a:extLst>
              <a:ext uri="{FF2B5EF4-FFF2-40B4-BE49-F238E27FC236}">
                <a16:creationId xmlns:a16="http://schemas.microsoft.com/office/drawing/2014/main" id="{7976EE79-F404-47DA-A26B-5A9A0F5372A4}"/>
              </a:ext>
            </a:extLst>
          </p:cNvPr>
          <p:cNvSpPr>
            <a:spLocks noGrp="1"/>
          </p:cNvSpPr>
          <p:nvPr>
            <p:ph type="sldNum" sz="quarter" idx="11"/>
          </p:nvPr>
        </p:nvSpPr>
        <p:spPr/>
        <p:txBody>
          <a:bodyPr/>
          <a:lstStyle/>
          <a:p>
            <a:fld id="{19B51A1E-902D-48AF-9020-955120F399B6}" type="slidenum">
              <a:rPr lang="en-US" noProof="0" smtClean="0"/>
              <a:pPr/>
              <a:t>7</a:t>
            </a:fld>
            <a:endParaRPr lang="en-US" noProof="0" dirty="0"/>
          </a:p>
        </p:txBody>
      </p:sp>
      <p:sp>
        <p:nvSpPr>
          <p:cNvPr id="2" name="Title 1">
            <a:extLst>
              <a:ext uri="{FF2B5EF4-FFF2-40B4-BE49-F238E27FC236}">
                <a16:creationId xmlns:a16="http://schemas.microsoft.com/office/drawing/2014/main" id="{59C38F26-5FAF-4DA3-A024-1E2AFE143C0A}"/>
              </a:ext>
            </a:extLst>
          </p:cNvPr>
          <p:cNvSpPr>
            <a:spLocks noGrp="1"/>
          </p:cNvSpPr>
          <p:nvPr>
            <p:ph type="title"/>
          </p:nvPr>
        </p:nvSpPr>
        <p:spPr>
          <a:xfrm>
            <a:off x="1688685" y="556535"/>
            <a:ext cx="9807683" cy="612381"/>
          </a:xfrm>
        </p:spPr>
        <p:txBody>
          <a:bodyPr/>
          <a:lstStyle/>
          <a:p>
            <a:r>
              <a:rPr lang="en-US" sz="3600" b="1" dirty="0">
                <a:solidFill>
                  <a:schemeClr val="accent2">
                    <a:lumMod val="75000"/>
                  </a:schemeClr>
                </a:solidFill>
                <a:latin typeface="Arial" panose="020B0604020202020204" pitchFamily="34" charset="0"/>
                <a:cs typeface="Arial" panose="020B0604020202020204" pitchFamily="34" charset="0"/>
              </a:rPr>
              <a:t>St. Louis </a:t>
            </a:r>
            <a:r>
              <a:rPr lang="en-US" sz="3600" b="1" dirty="0">
                <a:solidFill>
                  <a:schemeClr val="tx1"/>
                </a:solidFill>
                <a:latin typeface="Arial" panose="020B0604020202020204" pitchFamily="34" charset="0"/>
                <a:cs typeface="Arial" panose="020B0604020202020204" pitchFamily="34" charset="0"/>
              </a:rPr>
              <a:t>Agricultural Processors</a:t>
            </a:r>
          </a:p>
        </p:txBody>
      </p:sp>
      <p:sp>
        <p:nvSpPr>
          <p:cNvPr id="17" name="Content Placeholder 5">
            <a:extLst>
              <a:ext uri="{FF2B5EF4-FFF2-40B4-BE49-F238E27FC236}">
                <a16:creationId xmlns:a16="http://schemas.microsoft.com/office/drawing/2014/main" id="{65CF235D-C9C3-40C7-A49E-8CDE9E70CC06}"/>
              </a:ext>
            </a:extLst>
          </p:cNvPr>
          <p:cNvSpPr txBox="1">
            <a:spLocks/>
          </p:cNvSpPr>
          <p:nvPr/>
        </p:nvSpPr>
        <p:spPr>
          <a:xfrm>
            <a:off x="474072" y="6274803"/>
            <a:ext cx="6460128" cy="432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a:solidFill>
                  <a:schemeClr val="bg1">
                    <a:lumMod val="65000"/>
                  </a:schemeClr>
                </a:solidFill>
                <a:latin typeface="Arial" panose="020B0604020202020204" pitchFamily="34" charset="0"/>
                <a:cs typeface="Arial" panose="020B0604020202020204" pitchFamily="34" charset="0"/>
              </a:rPr>
              <a:t>Notes: In 2025 Dollars. M for millions, B for billions. GDP is Gross Domestic Product. Numbers may not sum due to rounding.</a:t>
            </a:r>
          </a:p>
        </p:txBody>
      </p:sp>
      <p:sp>
        <p:nvSpPr>
          <p:cNvPr id="12" name="Content Placeholder 5">
            <a:extLst>
              <a:ext uri="{FF2B5EF4-FFF2-40B4-BE49-F238E27FC236}">
                <a16:creationId xmlns:a16="http://schemas.microsoft.com/office/drawing/2014/main" id="{8A4BC3C8-81D8-4B93-B582-734ACC7A071C}"/>
              </a:ext>
            </a:extLst>
          </p:cNvPr>
          <p:cNvSpPr txBox="1">
            <a:spLocks/>
          </p:cNvSpPr>
          <p:nvPr/>
        </p:nvSpPr>
        <p:spPr>
          <a:xfrm>
            <a:off x="1658205" y="1077476"/>
            <a:ext cx="8415435" cy="1045735"/>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000" dirty="0">
                <a:latin typeface="Arial" panose="020B0604020202020204" pitchFamily="34" charset="0"/>
                <a:cs typeface="Arial" panose="020B0604020202020204" pitchFamily="34" charset="0"/>
              </a:rPr>
              <a:t>turn farm and forest outputs into food, beverage, paper and other products sold around the world</a:t>
            </a:r>
          </a:p>
        </p:txBody>
      </p:sp>
      <p:graphicFrame>
        <p:nvGraphicFramePr>
          <p:cNvPr id="20" name="Table 19">
            <a:extLst>
              <a:ext uri="{FF2B5EF4-FFF2-40B4-BE49-F238E27FC236}">
                <a16:creationId xmlns:a16="http://schemas.microsoft.com/office/drawing/2014/main" id="{D460C43C-B600-4956-B0A1-8CDB48A06C5A}"/>
              </a:ext>
            </a:extLst>
          </p:cNvPr>
          <p:cNvGraphicFramePr>
            <a:graphicFrameLocks noGrp="1"/>
          </p:cNvGraphicFramePr>
          <p:nvPr>
            <p:extLst>
              <p:ext uri="{D42A27DB-BD31-4B8C-83A1-F6EECF244321}">
                <p14:modId xmlns:p14="http://schemas.microsoft.com/office/powerpoint/2010/main" val="2293223391"/>
              </p:ext>
            </p:extLst>
          </p:nvPr>
        </p:nvGraphicFramePr>
        <p:xfrm>
          <a:off x="0" y="2078765"/>
          <a:ext cx="8164271" cy="1008522"/>
        </p:xfrm>
        <a:graphic>
          <a:graphicData uri="http://schemas.openxmlformats.org/drawingml/2006/table">
            <a:tbl>
              <a:tblPr>
                <a:tableStyleId>{69012ECD-51FC-41F1-AA8D-1B2483CD663E}</a:tableStyleId>
              </a:tblPr>
              <a:tblGrid>
                <a:gridCol w="5151120">
                  <a:extLst>
                    <a:ext uri="{9D8B030D-6E8A-4147-A177-3AD203B41FA5}">
                      <a16:colId xmlns:a16="http://schemas.microsoft.com/office/drawing/2014/main" val="3240790811"/>
                    </a:ext>
                  </a:extLst>
                </a:gridCol>
                <a:gridCol w="1615440">
                  <a:extLst>
                    <a:ext uri="{9D8B030D-6E8A-4147-A177-3AD203B41FA5}">
                      <a16:colId xmlns:a16="http://schemas.microsoft.com/office/drawing/2014/main" val="2453832021"/>
                    </a:ext>
                  </a:extLst>
                </a:gridCol>
                <a:gridCol w="1397711">
                  <a:extLst>
                    <a:ext uri="{9D8B030D-6E8A-4147-A177-3AD203B41FA5}">
                      <a16:colId xmlns:a16="http://schemas.microsoft.com/office/drawing/2014/main" val="2918239181"/>
                    </a:ext>
                  </a:extLst>
                </a:gridCol>
              </a:tblGrid>
              <a:tr h="512115">
                <a:tc>
                  <a:txBody>
                    <a:bodyPr/>
                    <a:lstStyle/>
                    <a:p>
                      <a:pPr algn="r" fontAlgn="b"/>
                      <a:r>
                        <a:rPr lang="en-US"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Description</a:t>
                      </a:r>
                      <a:endParaRPr lang="en-US"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428" marT="7428" marB="0" anchor="b">
                    <a:lnL w="6350" cap="flat" cmpd="sng" algn="ctr">
                      <a:noFill/>
                      <a:prstDash val="solid"/>
                      <a:miter lim="800000"/>
                    </a:lnL>
                    <a:lnR>
                      <a:noFill/>
                    </a:lnR>
                    <a:lnT w="6350" cap="flat" cmpd="sng" algn="ctr">
                      <a:noFill/>
                      <a:prstDash val="solid"/>
                      <a:miter lim="800000"/>
                    </a:lnT>
                    <a:lnB>
                      <a:noFill/>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b"/>
                      <a:r>
                        <a:rPr lang="en-US"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Jobs</a:t>
                      </a:r>
                      <a:endParaRPr lang="en-US"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428" marT="7428" marB="0" anchor="b">
                    <a:lnL>
                      <a:noFill/>
                    </a:lnL>
                    <a:lnR>
                      <a:noFill/>
                    </a:lnR>
                    <a:lnT w="6350" cap="flat" cmpd="sng" algn="ctr">
                      <a:noFill/>
                      <a:prstDash val="solid"/>
                      <a:miter lim="800000"/>
                    </a:lnT>
                    <a:lnB>
                      <a:noFill/>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b"/>
                      <a:r>
                        <a:rPr lang="en-US"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GDP</a:t>
                      </a:r>
                      <a:endParaRPr lang="en-US"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428" marT="7428" marB="0" anchor="b">
                    <a:lnL>
                      <a:noFill/>
                    </a:lnL>
                    <a:lnR>
                      <a:noFill/>
                    </a:lnR>
                    <a:lnT w="6350" cap="flat" cmpd="sng" algn="ctr">
                      <a:noFill/>
                      <a:prstDash val="solid"/>
                      <a:miter lim="800000"/>
                    </a:lnT>
                    <a:lnB>
                      <a:noFill/>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519934845"/>
                  </a:ext>
                </a:extLst>
              </a:tr>
              <a:tr h="496407">
                <a:tc>
                  <a:txBody>
                    <a:bodyPr/>
                    <a:lstStyle/>
                    <a:p>
                      <a:pPr algn="r" fontAlgn="ctr"/>
                      <a:r>
                        <a:rPr lang="en-US" sz="2800" b="1" u="none" strike="noStrike" dirty="0">
                          <a:effectLst/>
                          <a:latin typeface="Arial" panose="020B0604020202020204" pitchFamily="34" charset="0"/>
                          <a:cs typeface="Arial" panose="020B0604020202020204" pitchFamily="34" charset="0"/>
                        </a:rPr>
                        <a:t> Processing Manufacturers</a:t>
                      </a:r>
                      <a:endParaRPr lang="en-US" sz="2800" b="1" i="0" u="none" strike="noStrike" dirty="0">
                        <a:solidFill>
                          <a:srgbClr val="000000"/>
                        </a:solidFill>
                        <a:effectLst/>
                        <a:latin typeface="Arial" panose="020B0604020202020204" pitchFamily="34" charset="0"/>
                        <a:cs typeface="Arial" panose="020B0604020202020204" pitchFamily="34" charset="0"/>
                      </a:endParaRPr>
                    </a:p>
                  </a:txBody>
                  <a:tcPr marL="7428" marT="7428" marB="0" anchor="ctr">
                    <a:lnL w="6350" cap="flat" cmpd="sng" algn="ctr">
                      <a:noFill/>
                      <a:prstDash val="solid"/>
                      <a:miter lim="800000"/>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ctr"/>
                      <a:r>
                        <a:rPr lang="en-US" sz="2800" b="1" u="none" strike="noStrike" dirty="0">
                          <a:effectLst/>
                          <a:latin typeface="Arial" panose="020B0604020202020204" pitchFamily="34" charset="0"/>
                          <a:cs typeface="Arial" panose="020B0604020202020204" pitchFamily="34" charset="0"/>
                        </a:rPr>
                        <a:t>21,828</a:t>
                      </a:r>
                      <a:endParaRPr lang="en-US" sz="2800" b="1" i="0" u="none" strike="noStrike" dirty="0">
                        <a:solidFill>
                          <a:srgbClr val="000000"/>
                        </a:solidFill>
                        <a:effectLst/>
                        <a:latin typeface="Arial" panose="020B0604020202020204" pitchFamily="34" charset="0"/>
                        <a:cs typeface="Arial" panose="020B0604020202020204" pitchFamily="34" charset="0"/>
                      </a:endParaRP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ctr"/>
                      <a:r>
                        <a:rPr lang="en-US" sz="2800" b="1" u="none" strike="noStrike" dirty="0">
                          <a:effectLst/>
                          <a:latin typeface="Arial" panose="020B0604020202020204" pitchFamily="34" charset="0"/>
                          <a:cs typeface="Arial" panose="020B0604020202020204" pitchFamily="34" charset="0"/>
                        </a:rPr>
                        <a:t>$4.7B</a:t>
                      </a:r>
                      <a:endParaRPr lang="en-US" sz="2800" b="1" i="0" u="none" strike="noStrike" dirty="0">
                        <a:solidFill>
                          <a:srgbClr val="000000"/>
                        </a:solidFill>
                        <a:effectLst/>
                        <a:latin typeface="Arial" panose="020B0604020202020204" pitchFamily="34" charset="0"/>
                        <a:cs typeface="Arial" panose="020B0604020202020204" pitchFamily="34" charset="0"/>
                      </a:endParaRP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790522672"/>
                  </a:ext>
                </a:extLst>
              </a:tr>
            </a:tbl>
          </a:graphicData>
        </a:graphic>
      </p:graphicFrame>
      <p:grpSp>
        <p:nvGrpSpPr>
          <p:cNvPr id="8" name="Group 7">
            <a:extLst>
              <a:ext uri="{FF2B5EF4-FFF2-40B4-BE49-F238E27FC236}">
                <a16:creationId xmlns:a16="http://schemas.microsoft.com/office/drawing/2014/main" id="{0FDAEECE-811D-4911-B011-9D9F2D2DB307}"/>
              </a:ext>
            </a:extLst>
          </p:cNvPr>
          <p:cNvGrpSpPr/>
          <p:nvPr/>
        </p:nvGrpSpPr>
        <p:grpSpPr>
          <a:xfrm>
            <a:off x="474072" y="249669"/>
            <a:ext cx="1045735" cy="1045735"/>
            <a:chOff x="474072" y="249669"/>
            <a:chExt cx="1045735" cy="1045735"/>
          </a:xfrm>
        </p:grpSpPr>
        <p:sp>
          <p:nvSpPr>
            <p:cNvPr id="6" name="Oval 5">
              <a:extLst>
                <a:ext uri="{FF2B5EF4-FFF2-40B4-BE49-F238E27FC236}">
                  <a16:creationId xmlns:a16="http://schemas.microsoft.com/office/drawing/2014/main" id="{0821CDB5-0F17-4DA3-9714-353CA2ACCAE8}"/>
                </a:ext>
              </a:extLst>
            </p:cNvPr>
            <p:cNvSpPr>
              <a:spLocks noChangeAspect="1"/>
            </p:cNvSpPr>
            <p:nvPr/>
          </p:nvSpPr>
          <p:spPr>
            <a:xfrm>
              <a:off x="474072" y="249669"/>
              <a:ext cx="1045735" cy="104573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4" name="Graphic 13" descr="Circles with arrows">
              <a:extLst>
                <a:ext uri="{FF2B5EF4-FFF2-40B4-BE49-F238E27FC236}">
                  <a16:creationId xmlns:a16="http://schemas.microsoft.com/office/drawing/2014/main" id="{239F41D2-F773-410A-8562-95DC25E83B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4979" y="321811"/>
              <a:ext cx="914400" cy="914400"/>
            </a:xfrm>
            <a:prstGeom prst="rect">
              <a:avLst/>
            </a:prstGeom>
          </p:spPr>
        </p:pic>
      </p:grpSp>
      <p:pic>
        <p:nvPicPr>
          <p:cNvPr id="9" name="Picture 8">
            <a:extLst>
              <a:ext uri="{FF2B5EF4-FFF2-40B4-BE49-F238E27FC236}">
                <a16:creationId xmlns:a16="http://schemas.microsoft.com/office/drawing/2014/main" id="{BFB54AB2-A5FF-426A-B65B-2FD0C9C2C4BA}"/>
              </a:ext>
            </a:extLst>
          </p:cNvPr>
          <p:cNvPicPr>
            <a:picLocks noChangeAspect="1"/>
          </p:cNvPicPr>
          <p:nvPr/>
        </p:nvPicPr>
        <p:blipFill>
          <a:blip r:embed="rId4"/>
          <a:srcRect/>
          <a:stretch/>
        </p:blipFill>
        <p:spPr>
          <a:xfrm>
            <a:off x="8164271" y="4975186"/>
            <a:ext cx="1106313" cy="719981"/>
          </a:xfrm>
          <a:prstGeom prst="rect">
            <a:avLst/>
          </a:prstGeom>
        </p:spPr>
      </p:pic>
      <p:pic>
        <p:nvPicPr>
          <p:cNvPr id="13" name="Picture 12">
            <a:extLst>
              <a:ext uri="{FF2B5EF4-FFF2-40B4-BE49-F238E27FC236}">
                <a16:creationId xmlns:a16="http://schemas.microsoft.com/office/drawing/2014/main" id="{EA929213-3336-B70C-376D-2BAE1EF791D8}"/>
              </a:ext>
            </a:extLst>
          </p:cNvPr>
          <p:cNvPicPr>
            <a:picLocks noChangeAspect="1"/>
          </p:cNvPicPr>
          <p:nvPr/>
        </p:nvPicPr>
        <p:blipFill>
          <a:blip r:embed="rId5"/>
          <a:stretch>
            <a:fillRect/>
          </a:stretch>
        </p:blipFill>
        <p:spPr>
          <a:xfrm>
            <a:off x="474072" y="4809238"/>
            <a:ext cx="3245288" cy="719981"/>
          </a:xfrm>
          <a:prstGeom prst="rect">
            <a:avLst/>
          </a:prstGeom>
        </p:spPr>
      </p:pic>
      <p:pic>
        <p:nvPicPr>
          <p:cNvPr id="16" name="Picture 15">
            <a:extLst>
              <a:ext uri="{FF2B5EF4-FFF2-40B4-BE49-F238E27FC236}">
                <a16:creationId xmlns:a16="http://schemas.microsoft.com/office/drawing/2014/main" id="{2DDF84D7-4AFA-113F-4497-C7CD27A6CFBF}"/>
              </a:ext>
            </a:extLst>
          </p:cNvPr>
          <p:cNvPicPr>
            <a:picLocks noChangeAspect="1"/>
          </p:cNvPicPr>
          <p:nvPr/>
        </p:nvPicPr>
        <p:blipFill>
          <a:blip r:embed="rId6"/>
          <a:stretch>
            <a:fillRect/>
          </a:stretch>
        </p:blipFill>
        <p:spPr>
          <a:xfrm>
            <a:off x="4782749" y="4963589"/>
            <a:ext cx="1901881" cy="663447"/>
          </a:xfrm>
          <a:prstGeom prst="rect">
            <a:avLst/>
          </a:prstGeom>
        </p:spPr>
      </p:pic>
    </p:spTree>
    <p:extLst>
      <p:ext uri="{BB962C8B-B14F-4D97-AF65-F5344CB8AC3E}">
        <p14:creationId xmlns:p14="http://schemas.microsoft.com/office/powerpoint/2010/main" val="774191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99AF541-7A6A-4028-A0E1-608DABAEC324}"/>
              </a:ext>
            </a:extLst>
          </p:cNvPr>
          <p:cNvGrpSpPr/>
          <p:nvPr/>
        </p:nvGrpSpPr>
        <p:grpSpPr>
          <a:xfrm>
            <a:off x="474072" y="249669"/>
            <a:ext cx="1045735" cy="1045735"/>
            <a:chOff x="474072" y="249669"/>
            <a:chExt cx="1045735" cy="1045735"/>
          </a:xfrm>
        </p:grpSpPr>
        <p:sp>
          <p:nvSpPr>
            <p:cNvPr id="6" name="Oval 5">
              <a:extLst>
                <a:ext uri="{FF2B5EF4-FFF2-40B4-BE49-F238E27FC236}">
                  <a16:creationId xmlns:a16="http://schemas.microsoft.com/office/drawing/2014/main" id="{0821CDB5-0F17-4DA3-9714-353CA2ACCAE8}"/>
                </a:ext>
              </a:extLst>
            </p:cNvPr>
            <p:cNvSpPr>
              <a:spLocks noChangeAspect="1"/>
            </p:cNvSpPr>
            <p:nvPr/>
          </p:nvSpPr>
          <p:spPr>
            <a:xfrm>
              <a:off x="474072" y="249669"/>
              <a:ext cx="1045735" cy="104573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8" name="Graphic 7" descr="User network">
              <a:extLst>
                <a:ext uri="{FF2B5EF4-FFF2-40B4-BE49-F238E27FC236}">
                  <a16:creationId xmlns:a16="http://schemas.microsoft.com/office/drawing/2014/main" id="{160D46EB-F842-43AB-A0D1-A95845D7F1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739" y="286050"/>
              <a:ext cx="914400" cy="914400"/>
            </a:xfrm>
            <a:prstGeom prst="rect">
              <a:avLst/>
            </a:prstGeom>
          </p:spPr>
        </p:pic>
      </p:grpSp>
      <p:grpSp>
        <p:nvGrpSpPr>
          <p:cNvPr id="18" name="Group 17">
            <a:extLst>
              <a:ext uri="{FF2B5EF4-FFF2-40B4-BE49-F238E27FC236}">
                <a16:creationId xmlns:a16="http://schemas.microsoft.com/office/drawing/2014/main" id="{4F1575A4-E0B9-4092-B7FC-AE90A00B10CE}"/>
              </a:ext>
            </a:extLst>
          </p:cNvPr>
          <p:cNvGrpSpPr/>
          <p:nvPr/>
        </p:nvGrpSpPr>
        <p:grpSpPr>
          <a:xfrm>
            <a:off x="0" y="2677501"/>
            <a:ext cx="11415713" cy="1734414"/>
            <a:chOff x="0" y="3285133"/>
            <a:chExt cx="11415713" cy="1734414"/>
          </a:xfrm>
        </p:grpSpPr>
        <p:sp>
          <p:nvSpPr>
            <p:cNvPr id="19" name="Rectangle 18">
              <a:extLst>
                <a:ext uri="{FF2B5EF4-FFF2-40B4-BE49-F238E27FC236}">
                  <a16:creationId xmlns:a16="http://schemas.microsoft.com/office/drawing/2014/main" id="{B18B63D7-FFB7-4A70-858E-668F508D3A9A}"/>
                </a:ext>
              </a:extLst>
            </p:cNvPr>
            <p:cNvSpPr/>
            <p:nvPr/>
          </p:nvSpPr>
          <p:spPr>
            <a:xfrm>
              <a:off x="0" y="3285133"/>
              <a:ext cx="11339512" cy="1722424"/>
            </a:xfrm>
            <a:prstGeom prst="rect">
              <a:avLst/>
            </a:prstGeom>
            <a:solidFill>
              <a:srgbClr val="E2E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5">
              <a:extLst>
                <a:ext uri="{FF2B5EF4-FFF2-40B4-BE49-F238E27FC236}">
                  <a16:creationId xmlns:a16="http://schemas.microsoft.com/office/drawing/2014/main" id="{880AF957-9255-4256-BEA1-8C3AF13111C7}"/>
                </a:ext>
              </a:extLst>
            </p:cNvPr>
            <p:cNvSpPr txBox="1">
              <a:spLocks/>
            </p:cNvSpPr>
            <p:nvPr/>
          </p:nvSpPr>
          <p:spPr>
            <a:xfrm>
              <a:off x="522546" y="3846200"/>
              <a:ext cx="4217094" cy="1173347"/>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200" b="1" dirty="0">
                  <a:solidFill>
                    <a:schemeClr val="bg1">
                      <a:lumMod val="50000"/>
                    </a:schemeClr>
                  </a:solidFill>
                  <a:latin typeface="Arial" panose="020B0604020202020204" pitchFamily="34" charset="0"/>
                  <a:cs typeface="Arial" panose="020B0604020202020204" pitchFamily="34" charset="0"/>
                </a:rPr>
                <a:t>Ag./Pharm. Mfg. &amp; Research</a:t>
              </a:r>
            </a:p>
            <a:p>
              <a:pPr marL="0" indent="0">
                <a:lnSpc>
                  <a:spcPct val="100000"/>
                </a:lnSpc>
                <a:spcBef>
                  <a:spcPts val="200"/>
                </a:spcBef>
                <a:buNone/>
              </a:pPr>
              <a:r>
                <a:rPr lang="en-US" dirty="0">
                  <a:solidFill>
                    <a:schemeClr val="bg1">
                      <a:lumMod val="50000"/>
                    </a:schemeClr>
                  </a:solidFill>
                  <a:latin typeface="Arial" panose="020B0604020202020204" pitchFamily="34" charset="0"/>
                  <a:cs typeface="Arial" panose="020B0604020202020204" pitchFamily="34" charset="0"/>
                </a:rPr>
                <a:t>16,515 Jobs</a:t>
              </a:r>
            </a:p>
            <a:p>
              <a:pPr marL="0" indent="0">
                <a:lnSpc>
                  <a:spcPct val="100000"/>
                </a:lnSpc>
                <a:spcBef>
                  <a:spcPts val="200"/>
                </a:spcBef>
                <a:buNone/>
              </a:pPr>
              <a:r>
                <a:rPr lang="en-US" dirty="0">
                  <a:solidFill>
                    <a:schemeClr val="bg1">
                      <a:lumMod val="50000"/>
                    </a:schemeClr>
                  </a:solidFill>
                  <a:latin typeface="Arial" panose="020B0604020202020204" pitchFamily="34" charset="0"/>
                  <a:cs typeface="Arial" panose="020B0604020202020204" pitchFamily="34" charset="0"/>
                </a:rPr>
                <a:t>$3.7B GDP</a:t>
              </a:r>
            </a:p>
          </p:txBody>
        </p:sp>
        <p:sp>
          <p:nvSpPr>
            <p:cNvPr id="21" name="Content Placeholder 5">
              <a:extLst>
                <a:ext uri="{FF2B5EF4-FFF2-40B4-BE49-F238E27FC236}">
                  <a16:creationId xmlns:a16="http://schemas.microsoft.com/office/drawing/2014/main" id="{EB7EA24A-A153-4AC9-8140-B606690987EF}"/>
                </a:ext>
              </a:extLst>
            </p:cNvPr>
            <p:cNvSpPr txBox="1">
              <a:spLocks/>
            </p:cNvSpPr>
            <p:nvPr/>
          </p:nvSpPr>
          <p:spPr>
            <a:xfrm>
              <a:off x="4583775" y="3846200"/>
              <a:ext cx="3487685" cy="1161357"/>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200" b="1" dirty="0">
                  <a:solidFill>
                    <a:schemeClr val="bg1">
                      <a:lumMod val="50000"/>
                    </a:schemeClr>
                  </a:solidFill>
                  <a:latin typeface="Arial" panose="020B0604020202020204" pitchFamily="34" charset="0"/>
                  <a:cs typeface="Arial" panose="020B0604020202020204" pitchFamily="34" charset="0"/>
                </a:rPr>
                <a:t>Distribution/Wholesalers</a:t>
              </a:r>
            </a:p>
            <a:p>
              <a:pPr marL="0" indent="0">
                <a:lnSpc>
                  <a:spcPct val="100000"/>
                </a:lnSpc>
                <a:spcBef>
                  <a:spcPts val="200"/>
                </a:spcBef>
                <a:buNone/>
              </a:pPr>
              <a:r>
                <a:rPr lang="en-US" dirty="0">
                  <a:solidFill>
                    <a:schemeClr val="bg1">
                      <a:lumMod val="50000"/>
                    </a:schemeClr>
                  </a:solidFill>
                  <a:latin typeface="Arial" panose="020B0604020202020204" pitchFamily="34" charset="0"/>
                  <a:cs typeface="Arial" panose="020B0604020202020204" pitchFamily="34" charset="0"/>
                </a:rPr>
                <a:t>23,611 Jobs</a:t>
              </a:r>
            </a:p>
            <a:p>
              <a:pPr marL="0" indent="0">
                <a:lnSpc>
                  <a:spcPct val="100000"/>
                </a:lnSpc>
                <a:spcBef>
                  <a:spcPts val="200"/>
                </a:spcBef>
                <a:buNone/>
              </a:pPr>
              <a:r>
                <a:rPr lang="en-US" dirty="0">
                  <a:solidFill>
                    <a:schemeClr val="bg1">
                      <a:lumMod val="50000"/>
                    </a:schemeClr>
                  </a:solidFill>
                  <a:latin typeface="Arial" panose="020B0604020202020204" pitchFamily="34" charset="0"/>
                  <a:cs typeface="Arial" panose="020B0604020202020204" pitchFamily="34" charset="0"/>
                </a:rPr>
                <a:t>$4.2B GDP</a:t>
              </a:r>
            </a:p>
          </p:txBody>
        </p:sp>
        <p:sp>
          <p:nvSpPr>
            <p:cNvPr id="22" name="Content Placeholder 5">
              <a:extLst>
                <a:ext uri="{FF2B5EF4-FFF2-40B4-BE49-F238E27FC236}">
                  <a16:creationId xmlns:a16="http://schemas.microsoft.com/office/drawing/2014/main" id="{661B1D49-6B1A-40EB-A7BA-87F075EBE951}"/>
                </a:ext>
              </a:extLst>
            </p:cNvPr>
            <p:cNvSpPr txBox="1">
              <a:spLocks/>
            </p:cNvSpPr>
            <p:nvPr/>
          </p:nvSpPr>
          <p:spPr>
            <a:xfrm>
              <a:off x="8260081" y="3846200"/>
              <a:ext cx="3155632" cy="1161357"/>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200" b="1" dirty="0">
                  <a:solidFill>
                    <a:schemeClr val="bg1">
                      <a:lumMod val="50000"/>
                    </a:schemeClr>
                  </a:solidFill>
                  <a:latin typeface="Arial" panose="020B0604020202020204" pitchFamily="34" charset="0"/>
                  <a:cs typeface="Arial" panose="020B0604020202020204" pitchFamily="34" charset="0"/>
                </a:rPr>
                <a:t>Other Inputs/Services</a:t>
              </a:r>
            </a:p>
            <a:p>
              <a:pPr marL="0" indent="0">
                <a:lnSpc>
                  <a:spcPct val="100000"/>
                </a:lnSpc>
                <a:spcBef>
                  <a:spcPts val="200"/>
                </a:spcBef>
                <a:buNone/>
              </a:pPr>
              <a:r>
                <a:rPr lang="en-US" dirty="0">
                  <a:solidFill>
                    <a:schemeClr val="bg1">
                      <a:lumMod val="50000"/>
                    </a:schemeClr>
                  </a:solidFill>
                  <a:latin typeface="Arial" panose="020B0604020202020204" pitchFamily="34" charset="0"/>
                  <a:cs typeface="Arial" panose="020B0604020202020204" pitchFamily="34" charset="0"/>
                </a:rPr>
                <a:t>15,446 Jobs</a:t>
              </a:r>
            </a:p>
            <a:p>
              <a:pPr marL="0" indent="0">
                <a:lnSpc>
                  <a:spcPct val="100000"/>
                </a:lnSpc>
                <a:spcBef>
                  <a:spcPts val="200"/>
                </a:spcBef>
                <a:buNone/>
              </a:pPr>
              <a:r>
                <a:rPr lang="en-US" dirty="0">
                  <a:solidFill>
                    <a:schemeClr val="bg1">
                      <a:lumMod val="50000"/>
                    </a:schemeClr>
                  </a:solidFill>
                  <a:latin typeface="Arial" panose="020B0604020202020204" pitchFamily="34" charset="0"/>
                  <a:cs typeface="Arial" panose="020B0604020202020204" pitchFamily="34" charset="0"/>
                </a:rPr>
                <a:t>$1.3B GDP</a:t>
              </a:r>
            </a:p>
          </p:txBody>
        </p:sp>
      </p:grpSp>
      <p:sp>
        <p:nvSpPr>
          <p:cNvPr id="3" name="Slide Number Placeholder 2">
            <a:extLst>
              <a:ext uri="{FF2B5EF4-FFF2-40B4-BE49-F238E27FC236}">
                <a16:creationId xmlns:a16="http://schemas.microsoft.com/office/drawing/2014/main" id="{7976EE79-F404-47DA-A26B-5A9A0F5372A4}"/>
              </a:ext>
            </a:extLst>
          </p:cNvPr>
          <p:cNvSpPr>
            <a:spLocks noGrp="1"/>
          </p:cNvSpPr>
          <p:nvPr>
            <p:ph type="sldNum" sz="quarter" idx="11"/>
          </p:nvPr>
        </p:nvSpPr>
        <p:spPr/>
        <p:txBody>
          <a:bodyPr/>
          <a:lstStyle/>
          <a:p>
            <a:fld id="{19B51A1E-902D-48AF-9020-955120F399B6}" type="slidenum">
              <a:rPr lang="en-US" noProof="0" smtClean="0"/>
              <a:pPr/>
              <a:t>8</a:t>
            </a:fld>
            <a:endParaRPr lang="en-US" noProof="0" dirty="0"/>
          </a:p>
        </p:txBody>
      </p:sp>
      <p:sp>
        <p:nvSpPr>
          <p:cNvPr id="2" name="Title 1">
            <a:extLst>
              <a:ext uri="{FF2B5EF4-FFF2-40B4-BE49-F238E27FC236}">
                <a16:creationId xmlns:a16="http://schemas.microsoft.com/office/drawing/2014/main" id="{59C38F26-5FAF-4DA3-A024-1E2AFE143C0A}"/>
              </a:ext>
            </a:extLst>
          </p:cNvPr>
          <p:cNvSpPr>
            <a:spLocks noGrp="1"/>
          </p:cNvSpPr>
          <p:nvPr>
            <p:ph type="title"/>
          </p:nvPr>
        </p:nvSpPr>
        <p:spPr>
          <a:xfrm>
            <a:off x="1688685" y="556535"/>
            <a:ext cx="9807683" cy="612381"/>
          </a:xfrm>
        </p:spPr>
        <p:txBody>
          <a:bodyPr/>
          <a:lstStyle/>
          <a:p>
            <a:r>
              <a:rPr lang="en-US" sz="3600" b="1" dirty="0">
                <a:solidFill>
                  <a:schemeClr val="accent2">
                    <a:lumMod val="75000"/>
                  </a:schemeClr>
                </a:solidFill>
                <a:latin typeface="Arial" panose="020B0604020202020204" pitchFamily="34" charset="0"/>
                <a:cs typeface="Arial" panose="020B0604020202020204" pitchFamily="34" charset="0"/>
              </a:rPr>
              <a:t>St. Louis </a:t>
            </a:r>
            <a:r>
              <a:rPr lang="en-US" sz="3600" b="1" dirty="0">
                <a:solidFill>
                  <a:schemeClr val="tx1"/>
                </a:solidFill>
                <a:latin typeface="Arial" panose="020B0604020202020204" pitchFamily="34" charset="0"/>
                <a:cs typeface="Arial" panose="020B0604020202020204" pitchFamily="34" charset="0"/>
              </a:rPr>
              <a:t>AgriBusiness Inputs &amp; Services</a:t>
            </a:r>
          </a:p>
        </p:txBody>
      </p:sp>
      <p:sp>
        <p:nvSpPr>
          <p:cNvPr id="10" name="Content Placeholder 5">
            <a:extLst>
              <a:ext uri="{FF2B5EF4-FFF2-40B4-BE49-F238E27FC236}">
                <a16:creationId xmlns:a16="http://schemas.microsoft.com/office/drawing/2014/main" id="{C9E1DE29-79AB-405F-942E-A4A9DC6B3888}"/>
              </a:ext>
            </a:extLst>
          </p:cNvPr>
          <p:cNvSpPr txBox="1">
            <a:spLocks/>
          </p:cNvSpPr>
          <p:nvPr/>
        </p:nvSpPr>
        <p:spPr>
          <a:xfrm>
            <a:off x="1635345" y="1083941"/>
            <a:ext cx="8994555" cy="932641"/>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2000" dirty="0">
                <a:latin typeface="Arial" panose="020B0604020202020204" pitchFamily="34" charset="0"/>
                <a:cs typeface="Arial" panose="020B0604020202020204" pitchFamily="34" charset="0"/>
              </a:rPr>
              <a:t>provide the science, machinery, distribution, and inputs to agricultural producers, processors, and related industries</a:t>
            </a:r>
          </a:p>
        </p:txBody>
      </p:sp>
      <p:sp>
        <p:nvSpPr>
          <p:cNvPr id="12" name="Content Placeholder 5">
            <a:extLst>
              <a:ext uri="{FF2B5EF4-FFF2-40B4-BE49-F238E27FC236}">
                <a16:creationId xmlns:a16="http://schemas.microsoft.com/office/drawing/2014/main" id="{3BC04D6F-10E9-4844-8E6D-364429CB4CE5}"/>
              </a:ext>
            </a:extLst>
          </p:cNvPr>
          <p:cNvSpPr txBox="1">
            <a:spLocks/>
          </p:cNvSpPr>
          <p:nvPr/>
        </p:nvSpPr>
        <p:spPr>
          <a:xfrm>
            <a:off x="474072" y="6255128"/>
            <a:ext cx="4851907" cy="452384"/>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a:solidFill>
                  <a:schemeClr val="bg1">
                    <a:lumMod val="65000"/>
                  </a:schemeClr>
                </a:solidFill>
                <a:latin typeface="Arial" panose="020B0604020202020204" pitchFamily="34" charset="0"/>
                <a:cs typeface="Arial" panose="020B0604020202020204" pitchFamily="34" charset="0"/>
              </a:rPr>
              <a:t>Notes: In 2025 Dollars. M for millions, B for billions. GDP is Gross Domestic Product. Numbers may not sum due to rounding.</a:t>
            </a:r>
          </a:p>
        </p:txBody>
      </p:sp>
      <p:graphicFrame>
        <p:nvGraphicFramePr>
          <p:cNvPr id="16" name="Table 15">
            <a:extLst>
              <a:ext uri="{FF2B5EF4-FFF2-40B4-BE49-F238E27FC236}">
                <a16:creationId xmlns:a16="http://schemas.microsoft.com/office/drawing/2014/main" id="{5B784E63-697E-4184-ACAF-05D4DA5E5071}"/>
              </a:ext>
            </a:extLst>
          </p:cNvPr>
          <p:cNvGraphicFramePr>
            <a:graphicFrameLocks noGrp="1"/>
          </p:cNvGraphicFramePr>
          <p:nvPr>
            <p:extLst>
              <p:ext uri="{D42A27DB-BD31-4B8C-83A1-F6EECF244321}">
                <p14:modId xmlns:p14="http://schemas.microsoft.com/office/powerpoint/2010/main" val="536866549"/>
              </p:ext>
            </p:extLst>
          </p:nvPr>
        </p:nvGraphicFramePr>
        <p:xfrm>
          <a:off x="0" y="2158431"/>
          <a:ext cx="7482840" cy="950896"/>
        </p:xfrm>
        <a:graphic>
          <a:graphicData uri="http://schemas.openxmlformats.org/drawingml/2006/table">
            <a:tbl>
              <a:tblPr>
                <a:tableStyleId>{69012ECD-51FC-41F1-AA8D-1B2483CD663E}</a:tableStyleId>
              </a:tblPr>
              <a:tblGrid>
                <a:gridCol w="3672840">
                  <a:extLst>
                    <a:ext uri="{9D8B030D-6E8A-4147-A177-3AD203B41FA5}">
                      <a16:colId xmlns:a16="http://schemas.microsoft.com/office/drawing/2014/main" val="3240790811"/>
                    </a:ext>
                  </a:extLst>
                </a:gridCol>
                <a:gridCol w="1920240">
                  <a:extLst>
                    <a:ext uri="{9D8B030D-6E8A-4147-A177-3AD203B41FA5}">
                      <a16:colId xmlns:a16="http://schemas.microsoft.com/office/drawing/2014/main" val="2453832021"/>
                    </a:ext>
                  </a:extLst>
                </a:gridCol>
                <a:gridCol w="1889760">
                  <a:extLst>
                    <a:ext uri="{9D8B030D-6E8A-4147-A177-3AD203B41FA5}">
                      <a16:colId xmlns:a16="http://schemas.microsoft.com/office/drawing/2014/main" val="2918239181"/>
                    </a:ext>
                  </a:extLst>
                </a:gridCol>
              </a:tblGrid>
              <a:tr h="516201">
                <a:tc>
                  <a:txBody>
                    <a:bodyPr/>
                    <a:lstStyle/>
                    <a:p>
                      <a:pPr algn="r" fontAlgn="b"/>
                      <a:r>
                        <a:rPr lang="en-US"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Description</a:t>
                      </a:r>
                      <a:endParaRPr lang="en-US"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428" marT="7428" marB="0" anchor="b">
                    <a:lnL w="6350" cap="flat" cmpd="sng" algn="ctr">
                      <a:noFill/>
                      <a:prstDash val="solid"/>
                      <a:miter lim="800000"/>
                    </a:lnL>
                    <a:lnR>
                      <a:noFill/>
                    </a:lnR>
                    <a:lnT w="6350" cap="flat" cmpd="sng" algn="ctr">
                      <a:noFill/>
                      <a:prstDash val="solid"/>
                      <a:miter lim="800000"/>
                    </a:lnT>
                    <a:lnB>
                      <a:noFill/>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b"/>
                      <a:r>
                        <a:rPr lang="en-US"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Jobs</a:t>
                      </a:r>
                      <a:endParaRPr lang="en-US"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428" marT="7428" marB="0" anchor="b">
                    <a:lnL>
                      <a:noFill/>
                    </a:lnL>
                    <a:lnR>
                      <a:noFill/>
                    </a:lnR>
                    <a:lnT w="6350" cap="flat" cmpd="sng" algn="ctr">
                      <a:noFill/>
                      <a:prstDash val="solid"/>
                      <a:miter lim="800000"/>
                    </a:lnT>
                    <a:lnB>
                      <a:noFill/>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b"/>
                      <a:r>
                        <a:rPr lang="en-US" sz="1800" b="0" u="none" strike="noStrike" dirty="0">
                          <a:solidFill>
                            <a:schemeClr val="tx1">
                              <a:lumMod val="65000"/>
                              <a:lumOff val="35000"/>
                            </a:schemeClr>
                          </a:solidFill>
                          <a:effectLst/>
                          <a:latin typeface="Arial" panose="020B0604020202020204" pitchFamily="34" charset="0"/>
                          <a:cs typeface="Arial" panose="020B0604020202020204" pitchFamily="34" charset="0"/>
                        </a:rPr>
                        <a:t>GDP</a:t>
                      </a:r>
                      <a:endParaRPr lang="en-US" sz="18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428" marT="7428" marB="0" anchor="b">
                    <a:lnL>
                      <a:noFill/>
                    </a:lnL>
                    <a:lnR>
                      <a:noFill/>
                    </a:lnR>
                    <a:lnT w="6350" cap="flat" cmpd="sng" algn="ctr">
                      <a:noFill/>
                      <a:prstDash val="solid"/>
                      <a:miter lim="800000"/>
                    </a:lnT>
                    <a:lnB>
                      <a:noFill/>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519934845"/>
                  </a:ext>
                </a:extLst>
              </a:tr>
              <a:tr h="434695">
                <a:tc>
                  <a:txBody>
                    <a:bodyPr/>
                    <a:lstStyle/>
                    <a:p>
                      <a:pPr algn="r" fontAlgn="ctr"/>
                      <a:r>
                        <a:rPr lang="en-US" sz="2800" b="1" u="none" strike="noStrike" dirty="0">
                          <a:effectLst/>
                          <a:latin typeface="Arial" panose="020B0604020202020204" pitchFamily="34" charset="0"/>
                          <a:cs typeface="Arial" panose="020B0604020202020204" pitchFamily="34" charset="0"/>
                        </a:rPr>
                        <a:t>Inputs &amp; Services</a:t>
                      </a:r>
                      <a:endParaRPr lang="en-US" sz="2800" b="1" i="0" u="none" strike="noStrike" dirty="0">
                        <a:solidFill>
                          <a:srgbClr val="000000"/>
                        </a:solidFill>
                        <a:effectLst/>
                        <a:latin typeface="Arial" panose="020B0604020202020204" pitchFamily="34" charset="0"/>
                        <a:cs typeface="Arial" panose="020B0604020202020204" pitchFamily="34" charset="0"/>
                      </a:endParaRPr>
                    </a:p>
                  </a:txBody>
                  <a:tcPr marL="7428" marT="7428" marB="0" anchor="ctr">
                    <a:lnL w="6350" cap="flat" cmpd="sng" algn="ctr">
                      <a:noFill/>
                      <a:prstDash val="solid"/>
                      <a:miter lim="800000"/>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ctr"/>
                      <a:r>
                        <a:rPr lang="en-US" sz="2800" b="1" u="none" strike="noStrike" dirty="0">
                          <a:effectLst/>
                          <a:latin typeface="Arial" panose="020B0604020202020204" pitchFamily="34" charset="0"/>
                          <a:cs typeface="Arial" panose="020B0604020202020204" pitchFamily="34" charset="0"/>
                        </a:rPr>
                        <a:t>55,572</a:t>
                      </a:r>
                      <a:endParaRPr lang="en-US" sz="2800" b="1" i="0" u="none" strike="noStrike" dirty="0">
                        <a:solidFill>
                          <a:srgbClr val="000000"/>
                        </a:solidFill>
                        <a:effectLst/>
                        <a:latin typeface="Arial" panose="020B0604020202020204" pitchFamily="34" charset="0"/>
                        <a:cs typeface="Arial" panose="020B0604020202020204" pitchFamily="34" charset="0"/>
                      </a:endParaRP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ctr"/>
                      <a:r>
                        <a:rPr lang="en-US" sz="2800" b="1" u="none" strike="noStrike" dirty="0">
                          <a:effectLst/>
                          <a:latin typeface="Arial" panose="020B0604020202020204" pitchFamily="34" charset="0"/>
                          <a:cs typeface="Arial" panose="020B0604020202020204" pitchFamily="34" charset="0"/>
                        </a:rPr>
                        <a:t>$9.2B</a:t>
                      </a:r>
                      <a:endParaRPr lang="en-US" sz="2800" b="1" i="0" u="none" strike="noStrike" dirty="0">
                        <a:solidFill>
                          <a:srgbClr val="000000"/>
                        </a:solidFill>
                        <a:effectLst/>
                        <a:latin typeface="Arial" panose="020B0604020202020204" pitchFamily="34" charset="0"/>
                        <a:cs typeface="Arial" panose="020B0604020202020204" pitchFamily="34" charset="0"/>
                      </a:endParaRP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790522672"/>
                  </a:ext>
                </a:extLst>
              </a:tr>
            </a:tbl>
          </a:graphicData>
        </a:graphic>
      </p:graphicFrame>
      <p:grpSp>
        <p:nvGrpSpPr>
          <p:cNvPr id="4" name="Group 3">
            <a:extLst>
              <a:ext uri="{FF2B5EF4-FFF2-40B4-BE49-F238E27FC236}">
                <a16:creationId xmlns:a16="http://schemas.microsoft.com/office/drawing/2014/main" id="{EAFE07CA-B192-4BB4-9906-B5D97D2711E7}"/>
              </a:ext>
            </a:extLst>
          </p:cNvPr>
          <p:cNvGrpSpPr/>
          <p:nvPr/>
        </p:nvGrpSpPr>
        <p:grpSpPr>
          <a:xfrm>
            <a:off x="1756114" y="4715206"/>
            <a:ext cx="5041966" cy="978855"/>
            <a:chOff x="1756114" y="4715206"/>
            <a:chExt cx="5041966" cy="978855"/>
          </a:xfrm>
        </p:grpSpPr>
        <p:pic>
          <p:nvPicPr>
            <p:cNvPr id="5" name="Picture 4">
              <a:extLst>
                <a:ext uri="{FF2B5EF4-FFF2-40B4-BE49-F238E27FC236}">
                  <a16:creationId xmlns:a16="http://schemas.microsoft.com/office/drawing/2014/main" id="{E40B4910-B52A-4278-B0A1-93531B8495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6114" y="4715206"/>
              <a:ext cx="1003124" cy="978855"/>
            </a:xfrm>
            <a:prstGeom prst="rect">
              <a:avLst/>
            </a:prstGeom>
          </p:spPr>
        </p:pic>
        <p:pic>
          <p:nvPicPr>
            <p:cNvPr id="9" name="Picture 8">
              <a:extLst>
                <a:ext uri="{FF2B5EF4-FFF2-40B4-BE49-F238E27FC236}">
                  <a16:creationId xmlns:a16="http://schemas.microsoft.com/office/drawing/2014/main" id="{614C02C2-C7FE-444B-AAFA-C2C2C0E20D8A}"/>
                </a:ext>
              </a:extLst>
            </p:cNvPr>
            <p:cNvPicPr>
              <a:picLocks noChangeAspect="1"/>
            </p:cNvPicPr>
            <p:nvPr/>
          </p:nvPicPr>
          <p:blipFill>
            <a:blip r:embed="rId5"/>
            <a:srcRect/>
            <a:stretch/>
          </p:blipFill>
          <p:spPr>
            <a:xfrm>
              <a:off x="4583775" y="4877833"/>
              <a:ext cx="2214305" cy="584576"/>
            </a:xfrm>
            <a:prstGeom prst="rect">
              <a:avLst/>
            </a:prstGeom>
          </p:spPr>
        </p:pic>
      </p:grpSp>
      <p:pic>
        <p:nvPicPr>
          <p:cNvPr id="26" name="Picture 25">
            <a:extLst>
              <a:ext uri="{FF2B5EF4-FFF2-40B4-BE49-F238E27FC236}">
                <a16:creationId xmlns:a16="http://schemas.microsoft.com/office/drawing/2014/main" id="{76C27252-EA99-FD19-F5B8-375BC8A51025}"/>
              </a:ext>
            </a:extLst>
          </p:cNvPr>
          <p:cNvPicPr>
            <a:picLocks noChangeAspect="1"/>
          </p:cNvPicPr>
          <p:nvPr/>
        </p:nvPicPr>
        <p:blipFill>
          <a:blip r:embed="rId6"/>
          <a:stretch>
            <a:fillRect/>
          </a:stretch>
        </p:blipFill>
        <p:spPr>
          <a:xfrm>
            <a:off x="8580415" y="4647037"/>
            <a:ext cx="955385" cy="1152626"/>
          </a:xfrm>
          <a:prstGeom prst="rect">
            <a:avLst/>
          </a:prstGeom>
        </p:spPr>
      </p:pic>
    </p:spTree>
    <p:extLst>
      <p:ext uri="{BB962C8B-B14F-4D97-AF65-F5344CB8AC3E}">
        <p14:creationId xmlns:p14="http://schemas.microsoft.com/office/powerpoint/2010/main" val="816663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76EE79-F404-47DA-A26B-5A9A0F5372A4}"/>
              </a:ext>
            </a:extLst>
          </p:cNvPr>
          <p:cNvSpPr>
            <a:spLocks noGrp="1"/>
          </p:cNvSpPr>
          <p:nvPr>
            <p:ph type="sldNum" sz="quarter" idx="11"/>
          </p:nvPr>
        </p:nvSpPr>
        <p:spPr/>
        <p:txBody>
          <a:bodyPr/>
          <a:lstStyle/>
          <a:p>
            <a:fld id="{19B51A1E-902D-48AF-9020-955120F399B6}" type="slidenum">
              <a:rPr lang="en-US" noProof="0" smtClean="0"/>
              <a:pPr/>
              <a:t>9</a:t>
            </a:fld>
            <a:endParaRPr lang="en-US" noProof="0" dirty="0"/>
          </a:p>
        </p:txBody>
      </p:sp>
      <p:grpSp>
        <p:nvGrpSpPr>
          <p:cNvPr id="4" name="Group 3">
            <a:extLst>
              <a:ext uri="{FF2B5EF4-FFF2-40B4-BE49-F238E27FC236}">
                <a16:creationId xmlns:a16="http://schemas.microsoft.com/office/drawing/2014/main" id="{ABE7AD63-478C-45E0-8E95-3A4D1A3FDF8C}"/>
              </a:ext>
            </a:extLst>
          </p:cNvPr>
          <p:cNvGrpSpPr/>
          <p:nvPr/>
        </p:nvGrpSpPr>
        <p:grpSpPr>
          <a:xfrm>
            <a:off x="474072" y="249669"/>
            <a:ext cx="1045735" cy="1045735"/>
            <a:chOff x="474072" y="249669"/>
            <a:chExt cx="1045735" cy="1045735"/>
          </a:xfrm>
        </p:grpSpPr>
        <p:sp>
          <p:nvSpPr>
            <p:cNvPr id="6" name="Oval 5">
              <a:extLst>
                <a:ext uri="{FF2B5EF4-FFF2-40B4-BE49-F238E27FC236}">
                  <a16:creationId xmlns:a16="http://schemas.microsoft.com/office/drawing/2014/main" id="{0821CDB5-0F17-4DA3-9714-353CA2ACCAE8}"/>
                </a:ext>
              </a:extLst>
            </p:cNvPr>
            <p:cNvSpPr>
              <a:spLocks noChangeAspect="1"/>
            </p:cNvSpPr>
            <p:nvPr/>
          </p:nvSpPr>
          <p:spPr>
            <a:xfrm>
              <a:off x="474072" y="249669"/>
              <a:ext cx="1045735" cy="104573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Picture Placeholder 94" descr="foliage">
              <a:extLst>
                <a:ext uri="{FF2B5EF4-FFF2-40B4-BE49-F238E27FC236}">
                  <a16:creationId xmlns:a16="http://schemas.microsoft.com/office/drawing/2014/main" id="{291DB379-0C8D-4287-B44E-7087668BF7E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42951" y="418548"/>
              <a:ext cx="686203" cy="686203"/>
            </a:xfrm>
            <a:prstGeom prst="rect">
              <a:avLst/>
            </a:prstGeom>
          </p:spPr>
        </p:pic>
      </p:grpSp>
      <p:sp>
        <p:nvSpPr>
          <p:cNvPr id="2" name="Title 1">
            <a:extLst>
              <a:ext uri="{FF2B5EF4-FFF2-40B4-BE49-F238E27FC236}">
                <a16:creationId xmlns:a16="http://schemas.microsoft.com/office/drawing/2014/main" id="{59C38F26-5FAF-4DA3-A024-1E2AFE143C0A}"/>
              </a:ext>
            </a:extLst>
          </p:cNvPr>
          <p:cNvSpPr>
            <a:spLocks noGrp="1"/>
          </p:cNvSpPr>
          <p:nvPr>
            <p:ph type="title"/>
          </p:nvPr>
        </p:nvSpPr>
        <p:spPr>
          <a:xfrm>
            <a:off x="1688686" y="556535"/>
            <a:ext cx="9649874" cy="548215"/>
          </a:xfrm>
        </p:spPr>
        <p:txBody>
          <a:bodyPr/>
          <a:lstStyle/>
          <a:p>
            <a:r>
              <a:rPr lang="en-US" sz="3600" b="1" dirty="0">
                <a:solidFill>
                  <a:schemeClr val="accent2">
                    <a:lumMod val="75000"/>
                  </a:schemeClr>
                </a:solidFill>
                <a:latin typeface="Arial" panose="020B0604020202020204" pitchFamily="34" charset="0"/>
                <a:cs typeface="Arial" panose="020B0604020202020204" pitchFamily="34" charset="0"/>
              </a:rPr>
              <a:t>St. Louis AgriBusiness: </a:t>
            </a:r>
            <a:r>
              <a:rPr lang="en-US" sz="3600" b="1" dirty="0">
                <a:solidFill>
                  <a:schemeClr val="tx1"/>
                </a:solidFill>
                <a:latin typeface="Arial" panose="020B0604020202020204" pitchFamily="34" charset="0"/>
                <a:cs typeface="Arial" panose="020B0604020202020204" pitchFamily="34" charset="0"/>
              </a:rPr>
              <a:t>Direct Impact</a:t>
            </a:r>
          </a:p>
        </p:txBody>
      </p:sp>
      <p:graphicFrame>
        <p:nvGraphicFramePr>
          <p:cNvPr id="22" name="Table 21">
            <a:extLst>
              <a:ext uri="{FF2B5EF4-FFF2-40B4-BE49-F238E27FC236}">
                <a16:creationId xmlns:a16="http://schemas.microsoft.com/office/drawing/2014/main" id="{556AD681-862B-4932-8F4B-F3894F5B4E41}"/>
              </a:ext>
            </a:extLst>
          </p:cNvPr>
          <p:cNvGraphicFramePr>
            <a:graphicFrameLocks noGrp="1"/>
          </p:cNvGraphicFramePr>
          <p:nvPr>
            <p:extLst>
              <p:ext uri="{D42A27DB-BD31-4B8C-83A1-F6EECF244321}">
                <p14:modId xmlns:p14="http://schemas.microsoft.com/office/powerpoint/2010/main" val="3439158118"/>
              </p:ext>
            </p:extLst>
          </p:nvPr>
        </p:nvGraphicFramePr>
        <p:xfrm>
          <a:off x="0" y="2063333"/>
          <a:ext cx="8816196" cy="963628"/>
        </p:xfrm>
        <a:graphic>
          <a:graphicData uri="http://schemas.openxmlformats.org/drawingml/2006/table">
            <a:tbl>
              <a:tblPr>
                <a:tableStyleId>{69012ECD-51FC-41F1-AA8D-1B2483CD663E}</a:tableStyleId>
              </a:tblPr>
              <a:tblGrid>
                <a:gridCol w="5562442">
                  <a:extLst>
                    <a:ext uri="{9D8B030D-6E8A-4147-A177-3AD203B41FA5}">
                      <a16:colId xmlns:a16="http://schemas.microsoft.com/office/drawing/2014/main" val="3240790811"/>
                    </a:ext>
                  </a:extLst>
                </a:gridCol>
                <a:gridCol w="1744434">
                  <a:extLst>
                    <a:ext uri="{9D8B030D-6E8A-4147-A177-3AD203B41FA5}">
                      <a16:colId xmlns:a16="http://schemas.microsoft.com/office/drawing/2014/main" val="2453832021"/>
                    </a:ext>
                  </a:extLst>
                </a:gridCol>
                <a:gridCol w="1509320">
                  <a:extLst>
                    <a:ext uri="{9D8B030D-6E8A-4147-A177-3AD203B41FA5}">
                      <a16:colId xmlns:a16="http://schemas.microsoft.com/office/drawing/2014/main" val="2918239181"/>
                    </a:ext>
                  </a:extLst>
                </a:gridCol>
              </a:tblGrid>
              <a:tr h="497913">
                <a:tc>
                  <a:txBody>
                    <a:bodyPr/>
                    <a:lstStyle/>
                    <a:p>
                      <a:pPr algn="r" fontAlgn="b"/>
                      <a:r>
                        <a:rPr lang="en-US" sz="1800" b="0" u="none" strike="noStrike" dirty="0">
                          <a:solidFill>
                            <a:schemeClr val="tx1">
                              <a:lumMod val="85000"/>
                              <a:lumOff val="15000"/>
                            </a:schemeClr>
                          </a:solidFill>
                          <a:effectLst/>
                          <a:latin typeface="Arial" panose="020B0604020202020204" pitchFamily="34" charset="0"/>
                          <a:cs typeface="Arial" panose="020B0604020202020204" pitchFamily="34" charset="0"/>
                        </a:rPr>
                        <a:t>Description</a:t>
                      </a:r>
                      <a:endParaRPr lang="en-US" sz="1800" b="0" i="0" u="none" strike="noStrike" dirty="0">
                        <a:solidFill>
                          <a:schemeClr val="tx1">
                            <a:lumMod val="85000"/>
                            <a:lumOff val="15000"/>
                          </a:schemeClr>
                        </a:solidFill>
                        <a:effectLst/>
                        <a:latin typeface="Arial" panose="020B0604020202020204" pitchFamily="34" charset="0"/>
                        <a:cs typeface="Arial" panose="020B0604020202020204" pitchFamily="34" charset="0"/>
                      </a:endParaRPr>
                    </a:p>
                  </a:txBody>
                  <a:tcPr marL="7428" marT="7428" marB="0" anchor="b">
                    <a:lnL w="6350" cap="flat" cmpd="sng" algn="ctr">
                      <a:noFill/>
                      <a:prstDash val="solid"/>
                      <a:miter lim="800000"/>
                    </a:lnL>
                    <a:lnR>
                      <a:noFill/>
                    </a:lnR>
                    <a:lnT w="6350" cap="flat" cmpd="sng" algn="ctr">
                      <a:noFill/>
                      <a:prstDash val="solid"/>
                      <a:miter lim="800000"/>
                    </a:lnT>
                    <a:lnB>
                      <a:noFill/>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b"/>
                      <a:r>
                        <a:rPr lang="en-US" sz="1800" b="0" u="none" strike="noStrike" dirty="0">
                          <a:solidFill>
                            <a:schemeClr val="tx1">
                              <a:lumMod val="85000"/>
                              <a:lumOff val="15000"/>
                            </a:schemeClr>
                          </a:solidFill>
                          <a:effectLst/>
                          <a:latin typeface="Arial" panose="020B0604020202020204" pitchFamily="34" charset="0"/>
                          <a:cs typeface="Arial" panose="020B0604020202020204" pitchFamily="34" charset="0"/>
                        </a:rPr>
                        <a:t>Jobs</a:t>
                      </a:r>
                      <a:endParaRPr lang="en-US" sz="1800" b="0" i="0" u="none" strike="noStrike" dirty="0">
                        <a:solidFill>
                          <a:schemeClr val="tx1">
                            <a:lumMod val="85000"/>
                            <a:lumOff val="15000"/>
                          </a:schemeClr>
                        </a:solidFill>
                        <a:effectLst/>
                        <a:latin typeface="Arial" panose="020B0604020202020204" pitchFamily="34" charset="0"/>
                        <a:cs typeface="Arial" panose="020B0604020202020204" pitchFamily="34" charset="0"/>
                      </a:endParaRPr>
                    </a:p>
                  </a:txBody>
                  <a:tcPr marL="7428" marT="7428" marB="0" anchor="b">
                    <a:lnL>
                      <a:noFill/>
                    </a:lnL>
                    <a:lnR>
                      <a:noFill/>
                    </a:lnR>
                    <a:lnT w="6350" cap="flat" cmpd="sng" algn="ctr">
                      <a:noFill/>
                      <a:prstDash val="solid"/>
                      <a:miter lim="800000"/>
                    </a:lnT>
                    <a:lnB>
                      <a:noFill/>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b"/>
                      <a:r>
                        <a:rPr lang="en-US" sz="1800" b="0" u="none" strike="noStrike" dirty="0">
                          <a:solidFill>
                            <a:schemeClr val="tx1">
                              <a:lumMod val="85000"/>
                              <a:lumOff val="15000"/>
                            </a:schemeClr>
                          </a:solidFill>
                          <a:effectLst/>
                          <a:latin typeface="Arial" panose="020B0604020202020204" pitchFamily="34" charset="0"/>
                          <a:cs typeface="Arial" panose="020B0604020202020204" pitchFamily="34" charset="0"/>
                        </a:rPr>
                        <a:t>GDP</a:t>
                      </a:r>
                      <a:endParaRPr lang="en-US" sz="1800" b="0" i="0" u="none" strike="noStrike" dirty="0">
                        <a:solidFill>
                          <a:schemeClr val="tx1">
                            <a:lumMod val="85000"/>
                            <a:lumOff val="15000"/>
                          </a:schemeClr>
                        </a:solidFill>
                        <a:effectLst/>
                        <a:latin typeface="Arial" panose="020B0604020202020204" pitchFamily="34" charset="0"/>
                        <a:cs typeface="Arial" panose="020B0604020202020204" pitchFamily="34" charset="0"/>
                      </a:endParaRPr>
                    </a:p>
                  </a:txBody>
                  <a:tcPr marL="7428" marT="7428" marB="0" anchor="b">
                    <a:lnL>
                      <a:noFill/>
                    </a:lnL>
                    <a:lnR>
                      <a:noFill/>
                    </a:lnR>
                    <a:lnT w="6350" cap="flat" cmpd="sng" algn="ctr">
                      <a:noFill/>
                      <a:prstDash val="solid"/>
                      <a:miter lim="800000"/>
                    </a:lnT>
                    <a:lnB>
                      <a:noFill/>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519934845"/>
                  </a:ext>
                </a:extLst>
              </a:tr>
              <a:tr h="465715">
                <a:tc>
                  <a:txBody>
                    <a:bodyPr/>
                    <a:lstStyle/>
                    <a:p>
                      <a:pPr algn="r" fontAlgn="ctr"/>
                      <a:r>
                        <a:rPr lang="en-US" sz="2800" b="0" u="none" strike="noStrike" dirty="0">
                          <a:solidFill>
                            <a:schemeClr val="tx1">
                              <a:lumMod val="85000"/>
                              <a:lumOff val="15000"/>
                            </a:schemeClr>
                          </a:solidFill>
                          <a:effectLst/>
                          <a:latin typeface="Arial" panose="020B0604020202020204" pitchFamily="34" charset="0"/>
                          <a:cs typeface="Arial" panose="020B0604020202020204" pitchFamily="34" charset="0"/>
                        </a:rPr>
                        <a:t> Direct AgriBusiness</a:t>
                      </a:r>
                      <a:endParaRPr lang="en-US" sz="2800" b="0" i="0" u="none" strike="noStrike" dirty="0">
                        <a:solidFill>
                          <a:schemeClr val="tx1">
                            <a:lumMod val="85000"/>
                            <a:lumOff val="15000"/>
                          </a:schemeClr>
                        </a:solidFill>
                        <a:effectLst/>
                        <a:latin typeface="Arial" panose="020B0604020202020204" pitchFamily="34" charset="0"/>
                        <a:cs typeface="Arial" panose="020B0604020202020204" pitchFamily="34" charset="0"/>
                      </a:endParaRPr>
                    </a:p>
                  </a:txBody>
                  <a:tcPr marL="7428" marT="7428" marB="0" anchor="ctr">
                    <a:lnL w="6350" cap="flat" cmpd="sng" algn="ctr">
                      <a:noFill/>
                      <a:prstDash val="solid"/>
                      <a:miter lim="800000"/>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ctr"/>
                      <a:r>
                        <a:rPr lang="en-US" sz="2800" b="0" u="none" strike="noStrike" dirty="0">
                          <a:solidFill>
                            <a:schemeClr val="tx1">
                              <a:lumMod val="85000"/>
                              <a:lumOff val="15000"/>
                            </a:schemeClr>
                          </a:solidFill>
                          <a:effectLst/>
                          <a:latin typeface="Arial" panose="020B0604020202020204" pitchFamily="34" charset="0"/>
                          <a:cs typeface="Arial" panose="020B0604020202020204" pitchFamily="34" charset="0"/>
                        </a:rPr>
                        <a:t>93,207</a:t>
                      </a:r>
                      <a:endParaRPr lang="en-US" sz="2800" b="0" i="0" u="none" strike="noStrike" dirty="0">
                        <a:solidFill>
                          <a:schemeClr val="tx1">
                            <a:lumMod val="85000"/>
                            <a:lumOff val="15000"/>
                          </a:schemeClr>
                        </a:solidFill>
                        <a:effectLst/>
                        <a:latin typeface="Arial" panose="020B0604020202020204" pitchFamily="34" charset="0"/>
                        <a:cs typeface="Arial" panose="020B0604020202020204" pitchFamily="34" charset="0"/>
                      </a:endParaRP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60000"/>
                        <a:lumOff val="40000"/>
                      </a:schemeClr>
                    </a:solidFill>
                  </a:tcPr>
                </a:tc>
                <a:tc>
                  <a:txBody>
                    <a:bodyPr/>
                    <a:lstStyle/>
                    <a:p>
                      <a:pPr algn="r" fontAlgn="ctr"/>
                      <a:r>
                        <a:rPr lang="en-US" sz="2800" b="0" u="none" strike="noStrike" dirty="0">
                          <a:solidFill>
                            <a:schemeClr val="tx1">
                              <a:lumMod val="85000"/>
                              <a:lumOff val="15000"/>
                            </a:schemeClr>
                          </a:solidFill>
                          <a:effectLst/>
                          <a:latin typeface="Arial" panose="020B0604020202020204" pitchFamily="34" charset="0"/>
                          <a:cs typeface="Arial" panose="020B0604020202020204" pitchFamily="34" charset="0"/>
                        </a:rPr>
                        <a:t>$15.2B</a:t>
                      </a:r>
                      <a:endParaRPr lang="en-US" sz="2800" b="0" i="0" u="none" strike="noStrike" dirty="0">
                        <a:solidFill>
                          <a:schemeClr val="tx1">
                            <a:lumMod val="85000"/>
                            <a:lumOff val="15000"/>
                          </a:schemeClr>
                        </a:solidFill>
                        <a:effectLst/>
                        <a:latin typeface="Arial" panose="020B0604020202020204" pitchFamily="34" charset="0"/>
                        <a:cs typeface="Arial" panose="020B0604020202020204" pitchFamily="34" charset="0"/>
                      </a:endParaRP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790522672"/>
                  </a:ext>
                </a:extLst>
              </a:tr>
            </a:tbl>
          </a:graphicData>
        </a:graphic>
      </p:graphicFrame>
      <p:sp>
        <p:nvSpPr>
          <p:cNvPr id="11" name="Content Placeholder 5">
            <a:extLst>
              <a:ext uri="{FF2B5EF4-FFF2-40B4-BE49-F238E27FC236}">
                <a16:creationId xmlns:a16="http://schemas.microsoft.com/office/drawing/2014/main" id="{ADF12779-1FB1-443F-B4FF-0272F49A6269}"/>
              </a:ext>
            </a:extLst>
          </p:cNvPr>
          <p:cNvSpPr txBox="1">
            <a:spLocks/>
          </p:cNvSpPr>
          <p:nvPr/>
        </p:nvSpPr>
        <p:spPr>
          <a:xfrm>
            <a:off x="1083672" y="6213260"/>
            <a:ext cx="4851907" cy="452384"/>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a:solidFill>
                  <a:schemeClr val="bg1">
                    <a:lumMod val="65000"/>
                  </a:schemeClr>
                </a:solidFill>
                <a:latin typeface="Arial" panose="020B0604020202020204" pitchFamily="34" charset="0"/>
                <a:cs typeface="Arial" panose="020B0604020202020204" pitchFamily="34" charset="0"/>
              </a:rPr>
              <a:t>Notes: In 2025 Dollars. M for millions, B for billions. GDP is Gross Domestic Product. Numbers may not sum due to rounding.</a:t>
            </a:r>
          </a:p>
        </p:txBody>
      </p:sp>
      <p:pic>
        <p:nvPicPr>
          <p:cNvPr id="8" name="Picture 7">
            <a:extLst>
              <a:ext uri="{FF2B5EF4-FFF2-40B4-BE49-F238E27FC236}">
                <a16:creationId xmlns:a16="http://schemas.microsoft.com/office/drawing/2014/main" id="{FEA82E37-23D0-4905-D4EF-206FDC516143}"/>
              </a:ext>
            </a:extLst>
          </p:cNvPr>
          <p:cNvPicPr>
            <a:picLocks noChangeAspect="1"/>
          </p:cNvPicPr>
          <p:nvPr/>
        </p:nvPicPr>
        <p:blipFill>
          <a:blip r:embed="rId4"/>
          <a:srcRect/>
          <a:stretch/>
        </p:blipFill>
        <p:spPr>
          <a:xfrm>
            <a:off x="8114921" y="1872678"/>
            <a:ext cx="4798187" cy="2753152"/>
          </a:xfrm>
          <a:prstGeom prst="rect">
            <a:avLst/>
          </a:prstGeom>
          <a:ln>
            <a:noFill/>
          </a:ln>
          <a:effectLst>
            <a:outerShdw blurRad="139700" dist="88900" dir="2700000" sx="99000" sy="99000" algn="tl" rotWithShape="0">
              <a:srgbClr val="333333">
                <a:alpha val="65000"/>
              </a:srgbClr>
            </a:outerShdw>
          </a:effectLst>
        </p:spPr>
      </p:pic>
      <p:graphicFrame>
        <p:nvGraphicFramePr>
          <p:cNvPr id="9" name="Table 8">
            <a:extLst>
              <a:ext uri="{FF2B5EF4-FFF2-40B4-BE49-F238E27FC236}">
                <a16:creationId xmlns:a16="http://schemas.microsoft.com/office/drawing/2014/main" id="{E718DA76-A796-BBA6-5D34-374A9FDDDA63}"/>
              </a:ext>
            </a:extLst>
          </p:cNvPr>
          <p:cNvGraphicFramePr>
            <a:graphicFrameLocks noGrp="1"/>
          </p:cNvGraphicFramePr>
          <p:nvPr>
            <p:extLst>
              <p:ext uri="{D42A27DB-BD31-4B8C-83A1-F6EECF244321}">
                <p14:modId xmlns:p14="http://schemas.microsoft.com/office/powerpoint/2010/main" val="935829041"/>
              </p:ext>
            </p:extLst>
          </p:nvPr>
        </p:nvGraphicFramePr>
        <p:xfrm>
          <a:off x="0" y="3117070"/>
          <a:ext cx="8816196" cy="1508760"/>
        </p:xfrm>
        <a:graphic>
          <a:graphicData uri="http://schemas.openxmlformats.org/drawingml/2006/table">
            <a:tbl>
              <a:tblPr>
                <a:tableStyleId>{69012ECD-51FC-41F1-AA8D-1B2483CD663E}</a:tableStyleId>
              </a:tblPr>
              <a:tblGrid>
                <a:gridCol w="5562442">
                  <a:extLst>
                    <a:ext uri="{9D8B030D-6E8A-4147-A177-3AD203B41FA5}">
                      <a16:colId xmlns:a16="http://schemas.microsoft.com/office/drawing/2014/main" val="3240790811"/>
                    </a:ext>
                  </a:extLst>
                </a:gridCol>
                <a:gridCol w="1744434">
                  <a:extLst>
                    <a:ext uri="{9D8B030D-6E8A-4147-A177-3AD203B41FA5}">
                      <a16:colId xmlns:a16="http://schemas.microsoft.com/office/drawing/2014/main" val="2453832021"/>
                    </a:ext>
                  </a:extLst>
                </a:gridCol>
                <a:gridCol w="1509320">
                  <a:extLst>
                    <a:ext uri="{9D8B030D-6E8A-4147-A177-3AD203B41FA5}">
                      <a16:colId xmlns:a16="http://schemas.microsoft.com/office/drawing/2014/main" val="2918239181"/>
                    </a:ext>
                  </a:extLst>
                </a:gridCol>
              </a:tblGrid>
              <a:tr h="502920">
                <a:tc>
                  <a:txBody>
                    <a:bodyPr/>
                    <a:lstStyle/>
                    <a:p>
                      <a:pPr algn="r" fontAlgn="ctr"/>
                      <a:r>
                        <a:rPr lang="en-US" sz="2600" b="0" u="none" strike="noStrike" dirty="0">
                          <a:solidFill>
                            <a:schemeClr val="tx1">
                              <a:lumMod val="65000"/>
                              <a:lumOff val="35000"/>
                            </a:schemeClr>
                          </a:solidFill>
                          <a:effectLst/>
                          <a:latin typeface="Arial" panose="020B0604020202020204" pitchFamily="34" charset="0"/>
                          <a:cs typeface="Arial" panose="020B0604020202020204" pitchFamily="34" charset="0"/>
                        </a:rPr>
                        <a:t> Production Agriculture </a:t>
                      </a:r>
                      <a:endParaRPr lang="en-US" sz="2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428" marT="7428" marB="0" anchor="ctr">
                    <a:lnL w="6350" cap="flat" cmpd="sng" algn="ctr">
                      <a:noFill/>
                      <a:prstDash val="solid"/>
                      <a:miter lim="800000"/>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r>
                        <a:rPr lang="en-US" sz="2600" b="0" u="none" strike="noStrike" dirty="0">
                          <a:solidFill>
                            <a:schemeClr val="tx1">
                              <a:lumMod val="65000"/>
                              <a:lumOff val="35000"/>
                            </a:schemeClr>
                          </a:solidFill>
                          <a:effectLst/>
                          <a:latin typeface="Arial" panose="020B0604020202020204" pitchFamily="34" charset="0"/>
                          <a:cs typeface="Arial" panose="020B0604020202020204" pitchFamily="34" charset="0"/>
                        </a:rPr>
                        <a:t>15,807</a:t>
                      </a:r>
                      <a:endParaRPr lang="en-US" sz="2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20000"/>
                        <a:lumOff val="80000"/>
                      </a:schemeClr>
                    </a:solidFill>
                  </a:tcPr>
                </a:tc>
                <a:tc>
                  <a:txBody>
                    <a:bodyPr/>
                    <a:lstStyle/>
                    <a:p>
                      <a:pPr algn="r" fontAlgn="ctr"/>
                      <a:r>
                        <a:rPr lang="en-US" sz="2600" b="0" u="none" strike="noStrike" dirty="0">
                          <a:solidFill>
                            <a:schemeClr val="tx1">
                              <a:lumMod val="65000"/>
                              <a:lumOff val="35000"/>
                            </a:schemeClr>
                          </a:solidFill>
                          <a:effectLst/>
                          <a:latin typeface="Arial" panose="020B0604020202020204" pitchFamily="34" charset="0"/>
                          <a:cs typeface="Arial" panose="020B0604020202020204" pitchFamily="34" charset="0"/>
                        </a:rPr>
                        <a:t>$1.4B</a:t>
                      </a:r>
                      <a:endParaRPr lang="en-US" sz="2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89903937"/>
                  </a:ext>
                </a:extLst>
              </a:tr>
              <a:tr h="502920">
                <a:tc>
                  <a:txBody>
                    <a:bodyPr/>
                    <a:lstStyle/>
                    <a:p>
                      <a:pPr algn="r" fontAlgn="ctr"/>
                      <a:r>
                        <a:rPr lang="en-US" sz="2600" b="0" u="none" strike="noStrike" dirty="0">
                          <a:solidFill>
                            <a:schemeClr val="tx1">
                              <a:lumMod val="65000"/>
                              <a:lumOff val="35000"/>
                            </a:schemeClr>
                          </a:solidFill>
                          <a:effectLst/>
                          <a:latin typeface="Arial" panose="020B0604020202020204" pitchFamily="34" charset="0"/>
                          <a:cs typeface="Arial" panose="020B0604020202020204" pitchFamily="34" charset="0"/>
                        </a:rPr>
                        <a:t> Processing Manufacturers</a:t>
                      </a:r>
                      <a:endParaRPr lang="en-US" sz="2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428" marT="7428" marB="0" anchor="ctr">
                    <a:lnL w="6350" cap="flat" cmpd="sng" algn="ctr">
                      <a:noFill/>
                      <a:prstDash val="solid"/>
                      <a:miter lim="800000"/>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20000"/>
                        <a:lumOff val="80000"/>
                      </a:schemeClr>
                    </a:solidFill>
                  </a:tcPr>
                </a:tc>
                <a:tc>
                  <a:txBody>
                    <a:bodyPr/>
                    <a:lstStyle/>
                    <a:p>
                      <a:pPr marL="0" algn="r" defTabSz="914400" rtl="0" eaLnBrk="1" fontAlgn="ctr" latinLnBrk="0" hangingPunct="1"/>
                      <a:r>
                        <a:rPr lang="en-US" sz="2600" b="0" u="none" strike="noStrike" kern="1200" dirty="0">
                          <a:solidFill>
                            <a:schemeClr val="tx1">
                              <a:lumMod val="65000"/>
                              <a:lumOff val="35000"/>
                            </a:schemeClr>
                          </a:solidFill>
                          <a:effectLst/>
                          <a:latin typeface="Arial" panose="020B0604020202020204" pitchFamily="34" charset="0"/>
                          <a:ea typeface="+mn-ea"/>
                          <a:cs typeface="Arial" panose="020B0604020202020204" pitchFamily="34" charset="0"/>
                        </a:rPr>
                        <a:t>21,828</a:t>
                      </a: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20000"/>
                        <a:lumOff val="80000"/>
                      </a:schemeClr>
                    </a:solidFill>
                  </a:tcPr>
                </a:tc>
                <a:tc>
                  <a:txBody>
                    <a:bodyPr/>
                    <a:lstStyle/>
                    <a:p>
                      <a:pPr marL="0" algn="r" defTabSz="914400" rtl="0" eaLnBrk="1" fontAlgn="ctr" latinLnBrk="0" hangingPunct="1"/>
                      <a:r>
                        <a:rPr lang="en-US" sz="2600" b="0" u="none" strike="noStrike" kern="1200" dirty="0">
                          <a:solidFill>
                            <a:schemeClr val="tx1">
                              <a:lumMod val="65000"/>
                              <a:lumOff val="35000"/>
                            </a:schemeClr>
                          </a:solidFill>
                          <a:effectLst/>
                          <a:latin typeface="Arial" panose="020B0604020202020204" pitchFamily="34" charset="0"/>
                          <a:ea typeface="+mn-ea"/>
                          <a:cs typeface="Arial" panose="020B0604020202020204" pitchFamily="34" charset="0"/>
                        </a:rPr>
                        <a:t>$4.7B</a:t>
                      </a: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75462552"/>
                  </a:ext>
                </a:extLst>
              </a:tr>
              <a:tr h="502920">
                <a:tc>
                  <a:txBody>
                    <a:bodyPr/>
                    <a:lstStyle/>
                    <a:p>
                      <a:pPr algn="r" fontAlgn="ctr"/>
                      <a:r>
                        <a:rPr lang="en-US" sz="2600" b="0" u="none" strike="noStrike" dirty="0">
                          <a:solidFill>
                            <a:schemeClr val="tx1">
                              <a:lumMod val="65000"/>
                              <a:lumOff val="35000"/>
                            </a:schemeClr>
                          </a:solidFill>
                          <a:effectLst/>
                          <a:latin typeface="Arial" panose="020B0604020202020204" pitchFamily="34" charset="0"/>
                          <a:cs typeface="Arial" panose="020B0604020202020204" pitchFamily="34" charset="0"/>
                        </a:rPr>
                        <a:t>AgriBusiness Inputs &amp; Services</a:t>
                      </a:r>
                      <a:endParaRPr lang="en-US" sz="26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7428" marT="7428" marB="0" anchor="ctr">
                    <a:lnL w="6350" cap="flat" cmpd="sng" algn="ctr">
                      <a:noFill/>
                      <a:prstDash val="solid"/>
                      <a:miter lim="800000"/>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20000"/>
                        <a:lumOff val="80000"/>
                      </a:schemeClr>
                    </a:solidFill>
                  </a:tcPr>
                </a:tc>
                <a:tc>
                  <a:txBody>
                    <a:bodyPr/>
                    <a:lstStyle/>
                    <a:p>
                      <a:pPr marL="0" algn="r" defTabSz="914400" rtl="0" eaLnBrk="1" fontAlgn="ctr" latinLnBrk="0" hangingPunct="1"/>
                      <a:r>
                        <a:rPr lang="en-US" sz="2600" b="0" u="none" strike="noStrike" kern="1200" dirty="0">
                          <a:solidFill>
                            <a:schemeClr val="tx1">
                              <a:lumMod val="65000"/>
                              <a:lumOff val="35000"/>
                            </a:schemeClr>
                          </a:solidFill>
                          <a:effectLst/>
                          <a:latin typeface="Arial" panose="020B0604020202020204" pitchFamily="34" charset="0"/>
                          <a:ea typeface="+mn-ea"/>
                          <a:cs typeface="Arial" panose="020B0604020202020204" pitchFamily="34" charset="0"/>
                        </a:rPr>
                        <a:t>55,572</a:t>
                      </a: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20000"/>
                        <a:lumOff val="80000"/>
                      </a:schemeClr>
                    </a:solidFill>
                  </a:tcPr>
                </a:tc>
                <a:tc>
                  <a:txBody>
                    <a:bodyPr/>
                    <a:lstStyle/>
                    <a:p>
                      <a:pPr marL="0" algn="r" defTabSz="914400" rtl="0" eaLnBrk="1" fontAlgn="ctr" latinLnBrk="0" hangingPunct="1"/>
                      <a:r>
                        <a:rPr lang="en-US" sz="2600" b="0" u="none" strike="noStrike" kern="1200" dirty="0">
                          <a:solidFill>
                            <a:schemeClr val="tx1">
                              <a:lumMod val="65000"/>
                              <a:lumOff val="35000"/>
                            </a:schemeClr>
                          </a:solidFill>
                          <a:effectLst/>
                          <a:latin typeface="Arial" panose="020B0604020202020204" pitchFamily="34" charset="0"/>
                          <a:ea typeface="+mn-ea"/>
                          <a:cs typeface="Arial" panose="020B0604020202020204" pitchFamily="34" charset="0"/>
                        </a:rPr>
                        <a:t>$9.2B</a:t>
                      </a:r>
                    </a:p>
                  </a:txBody>
                  <a:tcPr marL="7428" marT="7428" marB="0" anchor="ctr">
                    <a:lnL>
                      <a:noFill/>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211301756"/>
                  </a:ext>
                </a:extLst>
              </a:tr>
            </a:tbl>
          </a:graphicData>
        </a:graphic>
      </p:graphicFrame>
    </p:spTree>
    <p:extLst>
      <p:ext uri="{BB962C8B-B14F-4D97-AF65-F5344CB8AC3E}">
        <p14:creationId xmlns:p14="http://schemas.microsoft.com/office/powerpoint/2010/main" val="217400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D6FDF3E57E754BBAF1EDDAC37D7339" ma:contentTypeVersion="20" ma:contentTypeDescription="Create a new document." ma:contentTypeScope="" ma:versionID="e87189f104603d21b2b6eda5b820b0b2">
  <xsd:schema xmlns:xsd="http://www.w3.org/2001/XMLSchema" xmlns:xs="http://www.w3.org/2001/XMLSchema" xmlns:p="http://schemas.microsoft.com/office/2006/metadata/properties" xmlns:ns1="http://schemas.microsoft.com/sharepoint/v3" xmlns:ns2="f828a02a-cd78-495f-895f-42a64dd053df" xmlns:ns3="c55f11f7-c3cc-4f5e-8bed-6b538c8093da" targetNamespace="http://schemas.microsoft.com/office/2006/metadata/properties" ma:root="true" ma:fieldsID="5544a33986b8a5bb993d90b5a32da84e" ns1:_="" ns2:_="" ns3:_="">
    <xsd:import namespace="http://schemas.microsoft.com/sharepoint/v3"/>
    <xsd:import namespace="f828a02a-cd78-495f-895f-42a64dd053df"/>
    <xsd:import namespace="c55f11f7-c3cc-4f5e-8bed-6b538c8093d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1:_ip_UnifiedCompliancePolicyProperties" minOccurs="0"/>
                <xsd:element ref="ns1:_ip_UnifiedCompliancePolicyUIAction"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28a02a-cd78-495f-895f-42a64dd053d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71c138fa-c113-4e37-b5b3-ccce0b8f628e}" ma:internalName="TaxCatchAll" ma:showField="CatchAllData" ma:web="f828a02a-cd78-495f-895f-42a64dd053d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55f11f7-c3cc-4f5e-8bed-6b538c8093d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LengthInSeconds" ma:index="14" nillable="true" ma:displayName="Length (seconds)"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e20e570-3a27-4eff-9ea0-d3488a33fbf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c55f11f7-c3cc-4f5e-8bed-6b538c8093da" xsi:nil="true"/>
    <_ip_UnifiedCompliancePolicyUIAction xmlns="http://schemas.microsoft.com/sharepoint/v3" xsi:nil="true"/>
    <_ip_UnifiedCompliancePolicyProperties xmlns="http://schemas.microsoft.com/sharepoint/v3" xsi:nil="true"/>
    <lcf76f155ced4ddcb4097134ff3c332f xmlns="c55f11f7-c3cc-4f5e-8bed-6b538c8093da">
      <Terms xmlns="http://schemas.microsoft.com/office/infopath/2007/PartnerControls"/>
    </lcf76f155ced4ddcb4097134ff3c332f>
    <TaxCatchAll xmlns="f828a02a-cd78-495f-895f-42a64dd053d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5A9BDB-BFF3-48BA-B076-0A9F8CA900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828a02a-cd78-495f-895f-42a64dd053df"/>
    <ds:schemaRef ds:uri="c55f11f7-c3cc-4f5e-8bed-6b538c8093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490261-1200-4EC7-95B0-2241EE54AA34}">
  <ds:schemaRefs>
    <ds:schemaRef ds:uri="http://purl.org/dc/terms/"/>
    <ds:schemaRef ds:uri="http://purl.org/dc/dcmitype/"/>
    <ds:schemaRef ds:uri="71af3243-3dd4-4a8d-8c0d-dd76da1f02a5"/>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16c05727-aa75-4e4a-9b5f-8a80a1165891"/>
    <ds:schemaRef ds:uri="http://www.w3.org/XML/1998/namespace"/>
    <ds:schemaRef ds:uri="c55f11f7-c3cc-4f5e-8bed-6b538c8093da"/>
    <ds:schemaRef ds:uri="http://schemas.microsoft.com/sharepoint/v3"/>
    <ds:schemaRef ds:uri="f828a02a-cd78-495f-895f-42a64dd053df"/>
  </ds:schemaRefs>
</ds:datastoreItem>
</file>

<file path=customXml/itemProps3.xml><?xml version="1.0" encoding="utf-8"?>
<ds:datastoreItem xmlns:ds="http://schemas.openxmlformats.org/officeDocument/2006/customXml" ds:itemID="{19BF51BA-BD97-4518-9266-AD3D615498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Green pitch deck</Template>
  <TotalTime>314</TotalTime>
  <Words>1138</Words>
  <Application>Microsoft Office PowerPoint</Application>
  <PresentationFormat>Widescreen</PresentationFormat>
  <Paragraphs>203</Paragraphs>
  <Slides>12</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Calibri Light</vt:lpstr>
      <vt:lpstr>Rockwell</vt:lpstr>
      <vt:lpstr>Times New Roman</vt:lpstr>
      <vt:lpstr>Wingdings</vt:lpstr>
      <vt:lpstr>Office Theme</vt:lpstr>
      <vt:lpstr>Custom Design</vt:lpstr>
      <vt:lpstr>The Importance of AgriBusiness to the St. Louis Economy</vt:lpstr>
      <vt:lpstr>St. Louis Metro Region</vt:lpstr>
      <vt:lpstr>St. Louis AgriBusiness:  What is it?</vt:lpstr>
      <vt:lpstr>St. Louis AgriBusiness: Production Central</vt:lpstr>
      <vt:lpstr>St. Louis AgriBusiness Specializations</vt:lpstr>
      <vt:lpstr>St. Louis Production Agriculture</vt:lpstr>
      <vt:lpstr>St. Louis Agricultural Processors</vt:lpstr>
      <vt:lpstr>St. Louis AgriBusiness Inputs &amp; Services</vt:lpstr>
      <vt:lpstr>St. Louis AgriBusiness: Direct Impact</vt:lpstr>
      <vt:lpstr>St. Louis AgriBusiness: Total Impact</vt:lpstr>
      <vt:lpstr>St. Louis AgriBusiness: 5 Years of Growth</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User</dc:creator>
  <cp:lastModifiedBy>Dean Dittmar</cp:lastModifiedBy>
  <cp:revision>2</cp:revision>
  <dcterms:created xsi:type="dcterms:W3CDTF">2020-04-09T18:54:09Z</dcterms:created>
  <dcterms:modified xsi:type="dcterms:W3CDTF">2025-09-23T16:12:38Z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0x01010024D6FDF3E57E754BBAF1EDDAC37D7339</vt:lpwstr>
  </property>
  <property fmtid="{D5CDD505-2E9C-101B-9397-08002B2CF9AE}" pid="3" name="Order">
    <vt:r8>637600</vt:r8>
  </property>
  <property fmtid="{D5CDD505-2E9C-101B-9397-08002B2CF9AE}" pid="4" name="MediaServiceImageTags">
    <vt:lpwstr/>
  </property>
</Properties>
</file>